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9" r:id="rId4"/>
    <p:sldId id="260" r:id="rId5"/>
    <p:sldId id="257" r:id="rId6"/>
    <p:sldId id="261" r:id="rId7"/>
    <p:sldId id="262" r:id="rId8"/>
    <p:sldId id="263" r:id="rId9"/>
    <p:sldId id="264" r:id="rId10"/>
    <p:sldId id="265" r:id="rId11"/>
    <p:sldId id="266" r:id="rId12"/>
    <p:sldId id="271" r:id="rId13"/>
    <p:sldId id="273" r:id="rId14"/>
    <p:sldId id="267" r:id="rId15"/>
    <p:sldId id="268" r:id="rId16"/>
    <p:sldId id="269" r:id="rId17"/>
    <p:sldId id="270"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8953" autoAdjust="0"/>
  </p:normalViewPr>
  <p:slideViewPr>
    <p:cSldViewPr snapToGrid="0" snapToObjects="1">
      <p:cViewPr varScale="1">
        <p:scale>
          <a:sx n="103" d="100"/>
          <a:sy n="103" d="100"/>
        </p:scale>
        <p:origin x="18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29B59-42F5-E940-B5D2-AC459166D2D1}" type="datetimeFigureOut">
              <a:rPr lang="en-US" smtClean="0"/>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F683E-3790-6A4B-9D4C-F494E229CE0D}" type="slidenum">
              <a:rPr lang="en-US" smtClean="0"/>
              <a:t>‹#›</a:t>
            </a:fld>
            <a:endParaRPr lang="en-US"/>
          </a:p>
        </p:txBody>
      </p:sp>
    </p:spTree>
    <p:extLst>
      <p:ext uri="{BB962C8B-B14F-4D97-AF65-F5344CB8AC3E}">
        <p14:creationId xmlns:p14="http://schemas.microsoft.com/office/powerpoint/2010/main" val="4626408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we are going</a:t>
            </a:r>
            <a:r>
              <a:rPr lang="en-US" baseline="0" dirty="0" smtClean="0"/>
              <a:t> to ask how this type of compensation expense be recorded on the company’s financial statement.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2</a:t>
            </a:fld>
            <a:endParaRPr lang="en-US"/>
          </a:p>
        </p:txBody>
      </p:sp>
    </p:spTree>
    <p:extLst>
      <p:ext uri="{BB962C8B-B14F-4D97-AF65-F5344CB8AC3E}">
        <p14:creationId xmlns:p14="http://schemas.microsoft.com/office/powerpoint/2010/main" val="1984295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importance</a:t>
            </a:r>
            <a:r>
              <a:rPr lang="en-US" baseline="0" dirty="0" smtClean="0"/>
              <a:t> of probabilities P</a:t>
            </a:r>
            <a:r>
              <a:rPr lang="en-US" baseline="-25000" dirty="0" smtClean="0"/>
              <a:t>1,</a:t>
            </a:r>
            <a:r>
              <a:rPr lang="en-US" baseline="0" dirty="0" smtClean="0"/>
              <a:t> P</a:t>
            </a:r>
            <a:r>
              <a:rPr lang="en-US" baseline="-25000" dirty="0" smtClean="0"/>
              <a:t>2</a:t>
            </a:r>
            <a:r>
              <a:rPr lang="en-US" baseline="0" dirty="0" smtClean="0"/>
              <a:t>, P</a:t>
            </a:r>
            <a:r>
              <a:rPr lang="en-US" baseline="-25000" dirty="0" smtClean="0"/>
              <a:t>3,</a:t>
            </a:r>
            <a:r>
              <a:rPr lang="en-US" baseline="0" dirty="0" smtClean="0"/>
              <a:t> P</a:t>
            </a:r>
            <a:r>
              <a:rPr lang="en-US" baseline="-25000" dirty="0" smtClean="0"/>
              <a:t>4,</a:t>
            </a:r>
            <a:r>
              <a:rPr lang="en-US" baseline="0" dirty="0" smtClean="0"/>
              <a:t> and P</a:t>
            </a:r>
            <a:r>
              <a:rPr lang="en-US" baseline="-25000" dirty="0" smtClean="0"/>
              <a:t>5 </a:t>
            </a:r>
            <a:r>
              <a:rPr lang="en-US" baseline="0" dirty="0" smtClean="0"/>
              <a:t>lies in the fact that they can be easily estimated in practice and provide the ground to calibrate the parameter models </a:t>
            </a:r>
            <a:r>
              <a:rPr lang="en-US" i="1" baseline="0" dirty="0" smtClean="0"/>
              <a:t>L, α, </a:t>
            </a:r>
            <a:r>
              <a:rPr lang="en-US" i="0" baseline="0" dirty="0" smtClean="0"/>
              <a:t>and λ.</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14</a:t>
            </a:fld>
            <a:endParaRPr lang="en-US"/>
          </a:p>
        </p:txBody>
      </p:sp>
    </p:spTree>
    <p:extLst>
      <p:ext uri="{BB962C8B-B14F-4D97-AF65-F5344CB8AC3E}">
        <p14:creationId xmlns:p14="http://schemas.microsoft.com/office/powerpoint/2010/main" val="1873368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significant advantage</a:t>
            </a:r>
            <a:r>
              <a:rPr lang="en-US" baseline="0" dirty="0" smtClean="0"/>
              <a:t> of the analytic pricing formula is that it is differentiable with respect to all parameters of the model. This will provide the firm with a powerful tool for hedging purposes, as well as to study the sensitivity of the price of the stock options both to the parameters of the underlying stock price and to the parameters that characterize the exercise policy and attrition rate. On the other hand, </a:t>
            </a:r>
            <a:r>
              <a:rPr lang="en-US" sz="1200" kern="1200" dirty="0" smtClean="0">
                <a:solidFill>
                  <a:schemeClr val="tx1"/>
                </a:solidFill>
                <a:effectLst/>
                <a:latin typeface="+mn-lt"/>
                <a:ea typeface="+mn-ea"/>
                <a:cs typeface="+mn-cs"/>
              </a:rPr>
              <a:t>binomial pricing converges very slowly at a speed that depends on the parameter values considered. Additionally, the convergence is not uniform. This might be an important obstacle when computing hedging portfolios. This table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shows the convergence of a tree for different numbers of steps for an example with reasonable parameter values. </a:t>
            </a:r>
            <a:endParaRPr lang="en-US" dirty="0" smtClean="0"/>
          </a:p>
          <a:p>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15</a:t>
            </a:fld>
            <a:endParaRPr lang="en-US"/>
          </a:p>
        </p:txBody>
      </p:sp>
    </p:spTree>
    <p:extLst>
      <p:ext uri="{BB962C8B-B14F-4D97-AF65-F5344CB8AC3E}">
        <p14:creationId xmlns:p14="http://schemas.microsoft.com/office/powerpoint/2010/main" val="821164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a:t>
            </a:r>
            <a:r>
              <a:rPr lang="en-US" baseline="0" dirty="0" smtClean="0"/>
              <a:t> shows the convergence of the binomial pricing for different number of steps. As we noticed that as the number of steps increases, the price tends to get closer to the true value. The authors concludes that the employee option price is the limit of the binomial tree procedure.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16</a:t>
            </a:fld>
            <a:endParaRPr lang="en-US"/>
          </a:p>
        </p:txBody>
      </p:sp>
    </p:spTree>
    <p:extLst>
      <p:ext uri="{BB962C8B-B14F-4D97-AF65-F5344CB8AC3E}">
        <p14:creationId xmlns:p14="http://schemas.microsoft.com/office/powerpoint/2010/main" val="729249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chart we will look</a:t>
            </a:r>
            <a:r>
              <a:rPr lang="en-US" baseline="0" dirty="0" smtClean="0"/>
              <a:t> at how our parameter values (λ, </a:t>
            </a:r>
            <a:r>
              <a:rPr lang="en-US" i="1" baseline="0" dirty="0" smtClean="0"/>
              <a:t>L, </a:t>
            </a:r>
            <a:r>
              <a:rPr lang="en-US" i="0" baseline="0" dirty="0" smtClean="0"/>
              <a:t>and </a:t>
            </a:r>
            <a:r>
              <a:rPr lang="en-US" i="1" baseline="0" dirty="0" smtClean="0"/>
              <a:t>T</a:t>
            </a:r>
            <a:r>
              <a:rPr lang="en-US" i="1" baseline="-25000" dirty="0" smtClean="0"/>
              <a:t>0</a:t>
            </a:r>
            <a:r>
              <a:rPr lang="en-US" i="0" baseline="0" dirty="0" smtClean="0"/>
              <a:t>) will affect the price of the ESOs. First it is easy to notice that the Black-Sholes formula always gives us the highest price if we set the maturity as the contractual maturity. Also, keep other parameters constant, higher barrier L has a positive effect on the option price because the higher the L, less likely the employee will exercise the option; and </a:t>
            </a:r>
            <a:r>
              <a:rPr lang="en-US" baseline="0" dirty="0" smtClean="0"/>
              <a:t>λ will have a negative effect on the price since lower λ implies low probability of early departure. It seems that the vesting period </a:t>
            </a:r>
            <a:r>
              <a:rPr lang="en-US" i="1" baseline="0" dirty="0" smtClean="0"/>
              <a:t>T</a:t>
            </a:r>
            <a:r>
              <a:rPr lang="en-US" i="1" baseline="-25000" dirty="0" smtClean="0"/>
              <a:t>0 </a:t>
            </a:r>
            <a:r>
              <a:rPr lang="en-US" i="1" baseline="0" dirty="0" smtClean="0"/>
              <a:t> </a:t>
            </a:r>
            <a:r>
              <a:rPr lang="en-US" i="0" baseline="0" dirty="0" smtClean="0"/>
              <a:t>will not impact on the price of the stock options. Actually, it will affect the price in two simultaneous, opposite ways. It has a negative effect on the price of the option because the longer the vesting period, the larger the probability of the employee being fired before the option is vested and get nothing. However, it has a positive effect on the price of the ESO because it prevents the employee from exercising the option early. </a:t>
            </a:r>
            <a:endParaRPr lang="en-US" i="1" dirty="0"/>
          </a:p>
        </p:txBody>
      </p:sp>
      <p:sp>
        <p:nvSpPr>
          <p:cNvPr id="4" name="Slide Number Placeholder 3"/>
          <p:cNvSpPr>
            <a:spLocks noGrp="1"/>
          </p:cNvSpPr>
          <p:nvPr>
            <p:ph type="sldNum" sz="quarter" idx="10"/>
          </p:nvPr>
        </p:nvSpPr>
        <p:spPr/>
        <p:txBody>
          <a:bodyPr/>
          <a:lstStyle/>
          <a:p>
            <a:fld id="{E96F683E-3790-6A4B-9D4C-F494E229CE0D}" type="slidenum">
              <a:rPr lang="en-US" smtClean="0"/>
              <a:t>17</a:t>
            </a:fld>
            <a:endParaRPr lang="en-US"/>
          </a:p>
        </p:txBody>
      </p:sp>
    </p:spTree>
    <p:extLst>
      <p:ext uri="{BB962C8B-B14F-4D97-AF65-F5344CB8AC3E}">
        <p14:creationId xmlns:p14="http://schemas.microsoft.com/office/powerpoint/2010/main" val="2819455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This section</a:t>
                </a:r>
                <a:r>
                  <a:rPr lang="en-US" baseline="0" dirty="0" smtClean="0"/>
                  <a:t> we will apply the formula derived in this paper to a real grant program, and then compare the price with other alternative valuation methods. The data we used is from TEVA, an Israeli firm. This company has a market capitalization of $20 billion and its stocks are trades on Nasdaq. The company is one of the largest generic drug producers and has business activities worldwide. The table above represent the details of the option plans of the firm. 4 type of option grants, and this shows the number of options in the plan. T is the maturity of the options; and this represent the  percentage of the options vesting in 2, 3, and 4 years. Delta is the annual dividend yield. We will compare four different ways computing he ESO. 1. Black Sholes formula, with maturity equal to the contractual maturity of the options. 2. simplified black Sholes formula, and it differs from the previous one in the maturity calculation. It uses the average of the vesting period and the contractual maturity of the options. The binomial method we mentioned before, and the analytical formulas we derived in this paper. All </a:t>
                </a:r>
                <a:r>
                  <a:rPr lang="en-US" dirty="0" smtClean="0"/>
                  <a:t>four methods need the five BS option pricing parameters: price of stock s, strike price K, interest rate r, time to maturity T, stock return volatility σ,</a:t>
                </a:r>
                <a:r>
                  <a:rPr lang="en-US" baseline="0" dirty="0" smtClean="0"/>
                  <a:t> as well as </a:t>
                </a:r>
                <a:r>
                  <a:rPr lang="en-US" dirty="0" smtClean="0"/>
                  <a:t>the dividend yield.</a:t>
                </a:r>
                <a:r>
                  <a:rPr lang="en-US" baseline="0" dirty="0" smtClean="0"/>
                  <a:t> In addition, both the binomial method and our analytical pricing method relies on early exercise barrier L and the rate of decay. In addition, the analytical formula will need two more parameters. time to vesting </a:t>
                </a:r>
                <a:r>
                  <a:rPr lang="en-US" sz="1200" dirty="0" smtClean="0">
                    <a:solidFill>
                      <a:schemeClr val="tx1">
                        <a:lumMod val="75000"/>
                        <a:lumOff val="25000"/>
                      </a:schemeClr>
                    </a:solidFill>
                  </a:rPr>
                  <a:t>T</a:t>
                </a:r>
                <a:r>
                  <a:rPr lang="en-US" sz="1200" baseline="-25000" dirty="0" smtClean="0">
                    <a:solidFill>
                      <a:schemeClr val="tx1">
                        <a:lumMod val="75000"/>
                        <a:lumOff val="25000"/>
                      </a:schemeClr>
                    </a:solidFill>
                  </a:rPr>
                  <a:t>0</a:t>
                </a:r>
                <a:r>
                  <a:rPr lang="en-US" sz="1200" dirty="0" smtClean="0">
                    <a:solidFill>
                      <a:schemeClr val="tx1">
                        <a:lumMod val="75000"/>
                        <a:lumOff val="25000"/>
                      </a:schemeClr>
                    </a:solidFill>
                  </a:rPr>
                  <a:t> and the rate</a:t>
                </a:r>
                <a:r>
                  <a:rPr lang="en-US" sz="1200" baseline="0" dirty="0" smtClean="0">
                    <a:solidFill>
                      <a:schemeClr val="tx1">
                        <a:lumMod val="75000"/>
                        <a:lumOff val="25000"/>
                      </a:schemeClr>
                    </a:solidFill>
                  </a:rPr>
                  <a:t> of exit</a:t>
                </a:r>
                <a:r>
                  <a:rPr lang="en-US" dirty="0" smtClean="0"/>
                  <a:t>. This table shows the price of the option grants for</a:t>
                </a:r>
                <a:r>
                  <a:rPr lang="en-US" baseline="0" dirty="0" smtClean="0"/>
                  <a:t> all four methods, with L set as 2 </a:t>
                </a:r>
                <a:r>
                  <a:rPr lang="mr-IN" baseline="0" dirty="0" smtClean="0"/>
                  <a:t>–</a:t>
                </a:r>
                <a:r>
                  <a:rPr lang="en-US" baseline="0" dirty="0" smtClean="0"/>
                  <a:t> 2.5 times the strike price and the rate of exit λ</a:t>
                </a:r>
                <a:r>
                  <a:rPr lang="en-US" sz="1200" baseline="0" dirty="0" smtClean="0">
                    <a:solidFill>
                      <a:schemeClr val="tx1">
                        <a:lumMod val="75000"/>
                        <a:lumOff val="25000"/>
                      </a:schemeClr>
                    </a:solidFill>
                  </a:rPr>
                  <a:t> to 0.1 or 0.15. As expected the BS will always give us a very high price and the SBS will underestimates the price with respect to AF. But SAB 107 states that the simplified 107 states that SAB should not be used beyond 2007 because after that the firms will have enough track record to estimate the expected time to exercise, and expected time to exercise will be used in the BS formula. The binomial method will deviate from the AF value from a non uniform way. </a:t>
                </a:r>
                <a:endParaRPr lang="en-US" dirty="0"/>
              </a:p>
            </p:txBody>
          </p:sp>
        </mc:Choice>
        <mc:Fallback xmlns="">
          <p:sp>
            <p:nvSpPr>
              <p:cNvPr id="3" name="Notes Placeholder 2"/>
              <p:cNvSpPr>
                <a:spLocks noGrp="1"/>
              </p:cNvSpPr>
              <p:nvPr>
                <p:ph type="body" idx="1"/>
              </p:nvPr>
            </p:nvSpPr>
            <p:spPr/>
            <p:txBody>
              <a:bodyPr/>
              <a:lstStyle/>
              <a:p>
                <a:r>
                  <a:rPr lang="en-US" dirty="0" smtClean="0"/>
                  <a:t>This section</a:t>
                </a:r>
                <a:r>
                  <a:rPr lang="en-US" baseline="0" dirty="0" smtClean="0"/>
                  <a:t> we will apply the formula derived in this section to a real grant program, and then compare the price with other alternative valuation methods. The data we used is from TEVA, an Israeli firm. This company has a market capitalization of $20 billion and its stocks are trades on Nasdaq. The company is one of the largest generic drug producers and has business activities worldwide. The table above represent the details of the option plans of the firm. 4 type of option grants, and this shows the number of options in the plan. T is the maturity of the options; and this represent the  percentage of the options vesting in 2, 3, and 4 years. Delta is the annual dividend yield. We will compare four different ways computing he ESO. 1. Black Sholes formula, with maturity equal to the contractual maturity of the options. 2. simplified black Sholes formula, and it differs from the previous one in the maturity calculation. It uses the average of the vesting period and the contractual maturity of the options. The binomial method we mentioned before, and the analytical formulas we derived in this paper. All </a:t>
                </a:r>
                <a:r>
                  <a:rPr lang="en-US" dirty="0" smtClean="0"/>
                  <a:t>four methods need the five BS option pricing parameters: price of stock s, strike price K, interest rate r, time to maturity T, stock return volatility σ,</a:t>
                </a:r>
                <a:r>
                  <a:rPr lang="en-US" baseline="0" dirty="0" smtClean="0"/>
                  <a:t> as well as </a:t>
                </a:r>
                <a:r>
                  <a:rPr lang="en-US" dirty="0" smtClean="0"/>
                  <a:t>the dividend yield.</a:t>
                </a:r>
                <a:r>
                  <a:rPr lang="en-US" baseline="0" dirty="0" smtClean="0"/>
                  <a:t> In addition, both the binomial method and our analytical pricing method relies on early exercise barrier L and the rate of delay. In addition, the analytical formula will need two more parameters time to vesting </a:t>
                </a:r>
                <a:r>
                  <a:rPr lang="en-US" sz="1200" dirty="0" smtClean="0">
                    <a:solidFill>
                      <a:schemeClr val="tx1">
                        <a:lumMod val="75000"/>
                        <a:lumOff val="25000"/>
                      </a:schemeClr>
                    </a:solidFill>
                  </a:rPr>
                  <a:t>T</a:t>
                </a:r>
                <a:r>
                  <a:rPr lang="en-US" sz="1200" baseline="-25000" dirty="0" smtClean="0">
                    <a:solidFill>
                      <a:schemeClr val="tx1">
                        <a:lumMod val="75000"/>
                        <a:lumOff val="25000"/>
                      </a:schemeClr>
                    </a:solidFill>
                  </a:rPr>
                  <a:t>0</a:t>
                </a:r>
                <a:r>
                  <a:rPr lang="en-US" sz="1200" dirty="0" smtClean="0">
                    <a:solidFill>
                      <a:schemeClr val="tx1">
                        <a:lumMod val="75000"/>
                        <a:lumOff val="25000"/>
                      </a:schemeClr>
                    </a:solidFill>
                  </a:rPr>
                  <a:t> and the rate</a:t>
                </a:r>
                <a:r>
                  <a:rPr lang="en-US" sz="1200" baseline="0" dirty="0" smtClean="0">
                    <a:solidFill>
                      <a:schemeClr val="tx1">
                        <a:lumMod val="75000"/>
                        <a:lumOff val="25000"/>
                      </a:schemeClr>
                    </a:solidFill>
                  </a:rPr>
                  <a:t> of exit </a:t>
                </a:r>
                <a:r>
                  <a:rPr lang="en-US" sz="1200" i="0" smtClean="0">
                    <a:solidFill>
                      <a:schemeClr val="tx1">
                        <a:lumMod val="75000"/>
                        <a:lumOff val="25000"/>
                      </a:schemeClr>
                    </a:solidFill>
                    <a:latin typeface="Cambria Math" panose="02040503050406030204" pitchFamily="18" charset="0"/>
                  </a:rPr>
                  <a:t>𝜆</a:t>
                </a:r>
                <a:r>
                  <a:rPr lang="en-US" dirty="0" smtClean="0"/>
                  <a:t>. </a:t>
                </a:r>
                <a:endParaRPr lang="en-US" dirty="0"/>
              </a:p>
            </p:txBody>
          </p:sp>
        </mc:Fallback>
      </mc:AlternateContent>
      <p:sp>
        <p:nvSpPr>
          <p:cNvPr id="4" name="Slide Number Placeholder 3"/>
          <p:cNvSpPr>
            <a:spLocks noGrp="1"/>
          </p:cNvSpPr>
          <p:nvPr>
            <p:ph type="sldNum" sz="quarter" idx="10"/>
          </p:nvPr>
        </p:nvSpPr>
        <p:spPr/>
        <p:txBody>
          <a:bodyPr/>
          <a:lstStyle/>
          <a:p>
            <a:fld id="{E96F683E-3790-6A4B-9D4C-F494E229CE0D}" type="slidenum">
              <a:rPr lang="en-US" smtClean="0"/>
              <a:t>18</a:t>
            </a:fld>
            <a:endParaRPr lang="en-US"/>
          </a:p>
        </p:txBody>
      </p:sp>
    </p:spTree>
    <p:extLst>
      <p:ext uri="{BB962C8B-B14F-4D97-AF65-F5344CB8AC3E}">
        <p14:creationId xmlns:p14="http://schemas.microsoft.com/office/powerpoint/2010/main" val="504409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paper, the authors derived the closed form analytical pricing formulas for ESOs step by step, from the most simplest case to the more complicated one. The authors first only talks about the situation of the stock price hitting the desired level, then add the case that the employees would be fired or leaving the firm. And then consider about the vesting period. The authors also talks about the case of constant dividend yield and forfeitures of the ESOs in the appendix of the paper. The advantage of the Analytical pricing formula are that they are differentiable everywhere, so it is good to use for the hedging purpose. However, this formula the author did not include the case of reloading and </a:t>
            </a:r>
            <a:r>
              <a:rPr lang="en-US" altLang="zh-CN" baseline="0" dirty="0" smtClean="0"/>
              <a:t>resetting. And since the analytical formula is based on black Sholes framework, it is subject to the limitations of constant interest rate, constant dividend yield, etc. It is applied in a manner consistent with the fair value measurement and is based on the principles of economic theory. So it complies with the SEC criterion. </a:t>
            </a:r>
          </a:p>
          <a:p>
            <a:r>
              <a:rPr lang="en-US" altLang="zh-CN" baseline="0" dirty="0" smtClean="0"/>
              <a:t>Generally the paper is very interesting and the formulas derived in the paper are easily applied.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19</a:t>
            </a:fld>
            <a:endParaRPr lang="en-US"/>
          </a:p>
        </p:txBody>
      </p:sp>
    </p:spTree>
    <p:extLst>
      <p:ext uri="{BB962C8B-B14F-4D97-AF65-F5344CB8AC3E}">
        <p14:creationId xmlns:p14="http://schemas.microsoft.com/office/powerpoint/2010/main" val="75000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a:t>
            </a:r>
            <a:r>
              <a:rPr lang="en-US" baseline="0" dirty="0" smtClean="0"/>
              <a:t> didn’t specify valuation methods that must be used in valuing stock options, but the valuation method need  to comply with these three criterions. Then before we have a judgment whether the pricing methods offered in this paper comply with the SEC criterions, we need to have an understanding of what the typical characteristics of the stock options are.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4</a:t>
            </a:fld>
            <a:endParaRPr lang="en-US"/>
          </a:p>
        </p:txBody>
      </p:sp>
    </p:spTree>
    <p:extLst>
      <p:ext uri="{BB962C8B-B14F-4D97-AF65-F5344CB8AC3E}">
        <p14:creationId xmlns:p14="http://schemas.microsoft.com/office/powerpoint/2010/main" val="370038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employees</a:t>
            </a:r>
            <a:r>
              <a:rPr lang="en-US" baseline="0" dirty="0" smtClean="0"/>
              <a:t> are not allowed to short sell the stock or buy puts, they are facing an incomplete market. This maybe one of the reasons that the employees tends to exercise the stock option early. When the stock price is deep in the money, the employees will exercise the option and gained the upside profit..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5</a:t>
            </a:fld>
            <a:endParaRPr lang="en-US"/>
          </a:p>
        </p:txBody>
      </p:sp>
    </p:spTree>
    <p:extLst>
      <p:ext uri="{BB962C8B-B14F-4D97-AF65-F5344CB8AC3E}">
        <p14:creationId xmlns:p14="http://schemas.microsoft.com/office/powerpoint/2010/main" val="2529512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Throughout the paper</a:t>
            </a:r>
            <a:r>
              <a:rPr lang="en-US" altLang="zh-CN" baseline="0" dirty="0" smtClean="0"/>
              <a:t> we will assume that the alpha is a negative number, since the desired stock price to exercise will decrease as maturity approaches. Our objective of the pricing formula is to price the option from the point of view of the firm. Compared with the employees, the firm is mostly unconstrained with respect to the diversification of the risk, and the firm could have a short position in the options for hedging purpose. So it is safe to assume that the firm is risk-neutral concerning the potential liability.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6</a:t>
            </a:fld>
            <a:endParaRPr lang="en-US"/>
          </a:p>
        </p:txBody>
      </p:sp>
    </p:spTree>
    <p:extLst>
      <p:ext uri="{BB962C8B-B14F-4D97-AF65-F5344CB8AC3E}">
        <p14:creationId xmlns:p14="http://schemas.microsoft.com/office/powerpoint/2010/main" val="2232748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authors starts with the most simplest case, and then add more situations and probabilities to it step by step, until they derive a more complete form of the pricing formula. So to begin with, let’s first look at the Case A. </a:t>
            </a:r>
          </a:p>
          <a:p>
            <a:r>
              <a:rPr lang="en-US" baseline="0" dirty="0" smtClean="0"/>
              <a:t>As maturity approaches </a:t>
            </a:r>
          </a:p>
          <a:p>
            <a:r>
              <a:rPr lang="en-US" baseline="0" dirty="0" smtClean="0"/>
              <a:t>Then we define </a:t>
            </a:r>
            <a:r>
              <a:rPr lang="en-US" baseline="0" dirty="0" err="1" smtClean="0"/>
              <a:t>tao</a:t>
            </a:r>
            <a:r>
              <a:rPr lang="en-US" baseline="0" dirty="0" smtClean="0"/>
              <a:t> as the time when the stock price hits the desired level and the employee exercise the option. </a:t>
            </a:r>
            <a:r>
              <a:rPr lang="en-US" baseline="0" dirty="0" err="1" smtClean="0"/>
              <a:t>Inf</a:t>
            </a:r>
            <a:r>
              <a:rPr lang="en-US" baseline="0" dirty="0" smtClean="0"/>
              <a:t> as we have learned before is the greatest lower bound. </a:t>
            </a:r>
          </a:p>
          <a:p>
            <a:r>
              <a:rPr lang="en-US" baseline="0" dirty="0" smtClean="0"/>
              <a:t>Then we can derive the option price in this situation, which is P1 + p2, p1 corresponds to the situation that the stock price never hit the desired the level, and will only exercise if at the maturity the stock price is above the strike price. Then the second part p2 corresponds the option being exercised when the stock reaches the desired level.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7</a:t>
            </a:fld>
            <a:endParaRPr lang="en-US"/>
          </a:p>
        </p:txBody>
      </p:sp>
    </p:spTree>
    <p:extLst>
      <p:ext uri="{BB962C8B-B14F-4D97-AF65-F5344CB8AC3E}">
        <p14:creationId xmlns:p14="http://schemas.microsoft.com/office/powerpoint/2010/main" val="790994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is</a:t>
            </a:r>
            <a:r>
              <a:rPr lang="en-US" baseline="0" dirty="0" smtClean="0"/>
              <a:t> the conditional rate of exit per unit of time. F(t) is the probability of exit, or conditional distribution of the exercise time.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8</a:t>
            </a:fld>
            <a:endParaRPr lang="en-US"/>
          </a:p>
        </p:txBody>
      </p:sp>
    </p:spTree>
    <p:extLst>
      <p:ext uri="{BB962C8B-B14F-4D97-AF65-F5344CB8AC3E}">
        <p14:creationId xmlns:p14="http://schemas.microsoft.com/office/powerpoint/2010/main" val="258072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J1 corresponds</a:t>
            </a:r>
            <a:r>
              <a:rPr lang="en-US" baseline="0" dirty="0" smtClean="0"/>
              <a:t> to exercising at the desired level, J2 to being fired/quitting at intensity lambda, J3 to exercise/expiry at maturity. </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10</a:t>
            </a:fld>
            <a:endParaRPr lang="en-US"/>
          </a:p>
        </p:txBody>
      </p:sp>
    </p:spTree>
    <p:extLst>
      <p:ext uri="{BB962C8B-B14F-4D97-AF65-F5344CB8AC3E}">
        <p14:creationId xmlns:p14="http://schemas.microsoft.com/office/powerpoint/2010/main" val="232715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appendix of the paper,</a:t>
            </a:r>
            <a:r>
              <a:rPr lang="en-US" baseline="0" dirty="0" smtClean="0"/>
              <a:t> the authors also talks about how to modify the formulas in case of the constant dividend payment. Also the case when the employee leaving the firm but have to forfeit the option because of being hired in the competing firms, etc. </a:t>
            </a:r>
          </a:p>
        </p:txBody>
      </p:sp>
      <p:sp>
        <p:nvSpPr>
          <p:cNvPr id="4" name="Slide Number Placeholder 3"/>
          <p:cNvSpPr>
            <a:spLocks noGrp="1"/>
          </p:cNvSpPr>
          <p:nvPr>
            <p:ph type="sldNum" sz="quarter" idx="10"/>
          </p:nvPr>
        </p:nvSpPr>
        <p:spPr/>
        <p:txBody>
          <a:bodyPr/>
          <a:lstStyle/>
          <a:p>
            <a:fld id="{E96F683E-3790-6A4B-9D4C-F494E229CE0D}" type="slidenum">
              <a:rPr lang="en-US" smtClean="0"/>
              <a:t>12</a:t>
            </a:fld>
            <a:endParaRPr lang="en-US"/>
          </a:p>
        </p:txBody>
      </p:sp>
    </p:spTree>
    <p:extLst>
      <p:ext uri="{BB962C8B-B14F-4D97-AF65-F5344CB8AC3E}">
        <p14:creationId xmlns:p14="http://schemas.microsoft.com/office/powerpoint/2010/main" val="59174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practice of resetting the terms of the options such as the strike price before maturity. Typically when the stocks has dropped the price and the options are out of the money. </a:t>
            </a:r>
          </a:p>
          <a:p>
            <a:r>
              <a:rPr lang="en-US" baseline="0" dirty="0" smtClean="0"/>
              <a:t>And the probability of default of the company, which will have a negative effect on the stock price.</a:t>
            </a:r>
            <a:endParaRPr lang="en-US" dirty="0"/>
          </a:p>
        </p:txBody>
      </p:sp>
      <p:sp>
        <p:nvSpPr>
          <p:cNvPr id="4" name="Slide Number Placeholder 3"/>
          <p:cNvSpPr>
            <a:spLocks noGrp="1"/>
          </p:cNvSpPr>
          <p:nvPr>
            <p:ph type="sldNum" sz="quarter" idx="10"/>
          </p:nvPr>
        </p:nvSpPr>
        <p:spPr/>
        <p:txBody>
          <a:bodyPr/>
          <a:lstStyle/>
          <a:p>
            <a:fld id="{E96F683E-3790-6A4B-9D4C-F494E229CE0D}" type="slidenum">
              <a:rPr lang="en-US" smtClean="0"/>
              <a:t>13</a:t>
            </a:fld>
            <a:endParaRPr lang="en-US"/>
          </a:p>
        </p:txBody>
      </p:sp>
    </p:spTree>
    <p:extLst>
      <p:ext uri="{BB962C8B-B14F-4D97-AF65-F5344CB8AC3E}">
        <p14:creationId xmlns:p14="http://schemas.microsoft.com/office/powerpoint/2010/main" val="339544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9/28/2017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123950"/>
            <a:ext cx="7479613" cy="1924050"/>
          </a:xfrm>
        </p:spPr>
        <p:txBody>
          <a:bodyPr/>
          <a:lstStyle/>
          <a:p>
            <a:r>
              <a:rPr lang="en-US" sz="3000" dirty="0" smtClean="0"/>
              <a:t>Analytic Pricing of Employee Stock Options</a:t>
            </a:r>
            <a:endParaRPr lang="en-US" sz="3000" dirty="0"/>
          </a:p>
        </p:txBody>
      </p:sp>
      <p:sp>
        <p:nvSpPr>
          <p:cNvPr id="3" name="Subtitle 2"/>
          <p:cNvSpPr>
            <a:spLocks noGrp="1"/>
          </p:cNvSpPr>
          <p:nvPr>
            <p:ph type="subTitle" idx="1"/>
          </p:nvPr>
        </p:nvSpPr>
        <p:spPr/>
        <p:txBody>
          <a:bodyPr/>
          <a:lstStyle/>
          <a:p>
            <a:r>
              <a:rPr lang="en-US" dirty="0" smtClean="0"/>
              <a:t>By Jakša Cvitanić, Zvi Wiener, and Fernando Zapatero</a:t>
            </a:r>
          </a:p>
          <a:p>
            <a:endParaRPr lang="en-US" dirty="0"/>
          </a:p>
          <a:p>
            <a:endParaRPr lang="en-US" dirty="0" smtClean="0"/>
          </a:p>
          <a:p>
            <a:r>
              <a:rPr lang="en-US" dirty="0"/>
              <a:t>	</a:t>
            </a:r>
            <a:r>
              <a:rPr lang="en-US" dirty="0" smtClean="0"/>
              <a:t>								Chongyu Li</a:t>
            </a:r>
            <a:endParaRPr lang="en-US" dirty="0"/>
          </a:p>
        </p:txBody>
      </p:sp>
    </p:spTree>
    <p:extLst>
      <p:ext uri="{BB962C8B-B14F-4D97-AF65-F5344CB8AC3E}">
        <p14:creationId xmlns:p14="http://schemas.microsoft.com/office/powerpoint/2010/main" val="3929821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06072"/>
            <a:ext cx="7345362" cy="977935"/>
          </a:xfrm>
        </p:spPr>
        <p:txBody>
          <a:bodyPr>
            <a:normAutofit/>
          </a:bodyPr>
          <a:lstStyle/>
          <a:p>
            <a:pPr algn="l"/>
            <a:r>
              <a:rPr lang="en-US" sz="3000" dirty="0" smtClean="0"/>
              <a:t>Case C</a:t>
            </a:r>
            <a:endParaRPr lang="en-US" sz="3000" dirty="0"/>
          </a:p>
        </p:txBody>
      </p:sp>
      <p:sp>
        <p:nvSpPr>
          <p:cNvPr id="3" name="TextBox 2"/>
          <p:cNvSpPr txBox="1"/>
          <p:nvPr/>
        </p:nvSpPr>
        <p:spPr>
          <a:xfrm>
            <a:off x="766440" y="1804842"/>
            <a:ext cx="8036325" cy="1569660"/>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No vesting period, and the option is exercised when the employee leaves the company or is fired, or the stock price hits the desired level </a:t>
            </a:r>
          </a:p>
          <a:p>
            <a:pPr marL="285750" indent="-285750">
              <a:buFont typeface="Arial"/>
              <a:buChar char="•"/>
            </a:pPr>
            <a:r>
              <a:rPr lang="en-US" sz="2400" dirty="0" smtClean="0">
                <a:solidFill>
                  <a:schemeClr val="tx1">
                    <a:lumMod val="75000"/>
                    <a:lumOff val="25000"/>
                  </a:schemeClr>
                </a:solidFill>
              </a:rPr>
              <a:t>the exercise time is τ= min(</a:t>
            </a:r>
            <a:r>
              <a:rPr lang="en-US" sz="2400" i="1" dirty="0" smtClean="0">
                <a:solidFill>
                  <a:schemeClr val="tx1">
                    <a:lumMod val="75000"/>
                    <a:lumOff val="25000"/>
                  </a:schemeClr>
                </a:solidFill>
              </a:rPr>
              <a:t>T</a:t>
            </a:r>
            <a:r>
              <a:rPr lang="en-US" sz="2400" i="1" baseline="-25000" dirty="0" smtClean="0">
                <a:solidFill>
                  <a:schemeClr val="tx1">
                    <a:lumMod val="75000"/>
                    <a:lumOff val="25000"/>
                  </a:schemeClr>
                </a:solidFill>
              </a:rPr>
              <a:t>L, </a:t>
            </a:r>
            <a:r>
              <a:rPr lang="en-US" sz="2400" i="1" dirty="0" smtClean="0">
                <a:solidFill>
                  <a:schemeClr val="tx1">
                    <a:lumMod val="75000"/>
                    <a:lumOff val="25000"/>
                  </a:schemeClr>
                </a:solidFill>
              </a:rPr>
              <a:t>T</a:t>
            </a:r>
            <a:r>
              <a:rPr lang="en-US" sz="2400" i="1" baseline="-25000" dirty="0" smtClean="0">
                <a:solidFill>
                  <a:schemeClr val="tx1">
                    <a:lumMod val="75000"/>
                    <a:lumOff val="25000"/>
                  </a:schemeClr>
                </a:solidFill>
              </a:rPr>
              <a:t>λ</a:t>
            </a:r>
            <a:r>
              <a:rPr lang="en-US" sz="2400" i="1" dirty="0">
                <a:solidFill>
                  <a:schemeClr val="tx1">
                    <a:lumMod val="75000"/>
                    <a:lumOff val="25000"/>
                  </a:schemeClr>
                </a:solidFill>
              </a:rPr>
              <a:t>)</a:t>
            </a:r>
            <a:endParaRPr lang="en-US" sz="2400" baseline="-25000" dirty="0" smtClean="0">
              <a:solidFill>
                <a:schemeClr val="tx1">
                  <a:lumMod val="75000"/>
                  <a:lumOff val="25000"/>
                </a:schemeClr>
              </a:solidFill>
            </a:endParaRPr>
          </a:p>
        </p:txBody>
      </p:sp>
      <mc:AlternateContent xmlns:mc="http://schemas.openxmlformats.org/markup-compatibility/2006" xmlns:a14="http://schemas.microsoft.com/office/drawing/2010/main">
        <mc:Choice Requires="a14">
          <p:sp>
            <p:nvSpPr>
              <p:cNvPr id="4" name="TextBox 3"/>
              <p:cNvSpPr txBox="1"/>
              <p:nvPr/>
            </p:nvSpPr>
            <p:spPr>
              <a:xfrm>
                <a:off x="1080198" y="3496636"/>
                <a:ext cx="6960110" cy="1377878"/>
              </a:xfrm>
              <a:prstGeom prst="rect">
                <a:avLst/>
              </a:prstGeom>
              <a:noFill/>
            </p:spPr>
            <p:txBody>
              <a:bodyPr wrap="none" lIns="0" tIns="0" rIns="0" bIns="0" rtlCol="0" anchor="ctr">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𝐽</m:t>
                          </m:r>
                        </m:e>
                        <m:sub>
                          <m:r>
                            <a:rPr lang="en-US" sz="2400" b="0" i="1" smtClean="0">
                              <a:solidFill>
                                <a:schemeClr val="tx1">
                                  <a:lumMod val="75000"/>
                                  <a:lumOff val="25000"/>
                                </a:schemeClr>
                              </a:solidFill>
                              <a:latin typeface="Cambria Math" panose="02040503050406030204" pitchFamily="18" charset="0"/>
                            </a:rPr>
                            <m:t>1</m:t>
                          </m:r>
                        </m:sub>
                      </m:sSub>
                      <m:r>
                        <a:rPr lang="en-US" sz="2400" b="0" i="1" smtClean="0">
                          <a:solidFill>
                            <a:schemeClr val="tx1">
                              <a:lumMod val="75000"/>
                              <a:lumOff val="25000"/>
                            </a:schemeClr>
                          </a:solidFill>
                          <a:latin typeface="Cambria Math" panose="02040503050406030204" pitchFamily="18" charset="0"/>
                        </a:rPr>
                        <m:t>+</m:t>
                      </m:r>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𝐽</m:t>
                          </m:r>
                        </m:e>
                        <m:sub>
                          <m:r>
                            <a:rPr lang="en-US" sz="2400" b="0" i="1" smtClean="0">
                              <a:solidFill>
                                <a:schemeClr val="tx1">
                                  <a:lumMod val="75000"/>
                                  <a:lumOff val="25000"/>
                                </a:schemeClr>
                              </a:solidFill>
                              <a:latin typeface="Cambria Math" panose="02040503050406030204" pitchFamily="18" charset="0"/>
                            </a:rPr>
                            <m:t>2</m:t>
                          </m:r>
                        </m:sub>
                      </m:sSub>
                      <m:r>
                        <a:rPr lang="en-US" sz="2400" b="0" i="1" smtClean="0">
                          <a:solidFill>
                            <a:schemeClr val="tx1">
                              <a:lumMod val="75000"/>
                              <a:lumOff val="25000"/>
                            </a:schemeClr>
                          </a:solidFill>
                          <a:latin typeface="Cambria Math" panose="02040503050406030204" pitchFamily="18" charset="0"/>
                        </a:rPr>
                        <m:t>+</m:t>
                      </m:r>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𝐽</m:t>
                          </m:r>
                        </m:e>
                        <m:sub>
                          <m:r>
                            <a:rPr lang="en-US" sz="2400" b="0" i="1" smtClean="0">
                              <a:solidFill>
                                <a:schemeClr val="tx1">
                                  <a:lumMod val="75000"/>
                                  <a:lumOff val="25000"/>
                                </a:schemeClr>
                              </a:solidFill>
                              <a:latin typeface="Cambria Math" panose="02040503050406030204" pitchFamily="18" charset="0"/>
                            </a:rPr>
                            <m:t>3</m:t>
                          </m:r>
                        </m:sub>
                      </m:sSub>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𝐸</m:t>
                      </m:r>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𝐿</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𝑒</m:t>
                          </m:r>
                        </m:e>
                        <m:sup>
                          <m:d>
                            <m:dPr>
                              <m:ctrlPr>
                                <a:rPr lang="en-US" sz="2400" b="0" i="1" smtClean="0">
                                  <a:solidFill>
                                    <a:schemeClr val="tx1">
                                      <a:lumMod val="75000"/>
                                      <a:lumOff val="25000"/>
                                    </a:schemeClr>
                                  </a:solidFill>
                                  <a:latin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𝛼</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𝑟</m:t>
                              </m:r>
                            </m:e>
                          </m:d>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𝐿</m:t>
                              </m:r>
                            </m:sub>
                          </m:sSub>
                        </m:sup>
                      </m:sSup>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𝐾</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𝑒</m:t>
                          </m:r>
                        </m:e>
                        <m:sup>
                          <m:r>
                            <a:rPr lang="en-US" sz="2400" b="0" i="1" smtClean="0">
                              <a:solidFill>
                                <a:schemeClr val="tx1">
                                  <a:lumMod val="75000"/>
                                  <a:lumOff val="25000"/>
                                </a:schemeClr>
                              </a:solidFill>
                              <a:latin typeface="Cambria Math" panose="02040503050406030204" pitchFamily="18" charset="0"/>
                            </a:rPr>
                            <m:t>−</m:t>
                          </m:r>
                          <m:d>
                            <m:dPr>
                              <m:ctrlPr>
                                <a:rPr lang="en-US" sz="2400" b="0" i="1" smtClean="0">
                                  <a:solidFill>
                                    <a:schemeClr val="tx1">
                                      <a:lumMod val="75000"/>
                                      <a:lumOff val="25000"/>
                                    </a:schemeClr>
                                  </a:solidFill>
                                  <a:latin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rPr>
                                <m:t>𝑟</m:t>
                              </m:r>
                              <m:r>
                                <a:rPr lang="en-US" sz="2400" b="0" i="1" smtClean="0">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e>
                          </m:d>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rPr>
                                <m:t>𝐿</m:t>
                              </m:r>
                            </m:sub>
                          </m:sSub>
                        </m:sup>
                      </m:sSup>
                      <m:r>
                        <a:rPr lang="en-US" sz="2400" b="0" i="1" smtClean="0">
                          <a:solidFill>
                            <a:schemeClr val="tx1">
                              <a:lumMod val="75000"/>
                              <a:lumOff val="25000"/>
                            </a:schemeClr>
                          </a:solidFill>
                          <a:latin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1</m:t>
                          </m:r>
                        </m:e>
                        <m:sub>
                          <m:d>
                            <m:dPr>
                              <m:begChr m:val="{"/>
                              <m:endChr m:val="}"/>
                              <m:ctrlPr>
                                <a:rPr lang="en-US" sz="2400" b="0" i="1" smtClean="0">
                                  <a:solidFill>
                                    <a:schemeClr val="tx1">
                                      <a:lumMod val="75000"/>
                                      <a:lumOff val="25000"/>
                                    </a:schemeClr>
                                  </a:solidFill>
                                  <a:latin typeface="Cambria Math" panose="02040503050406030204" pitchFamily="18" charset="0"/>
                                </a:rPr>
                              </m:ctrlPr>
                            </m:dPr>
                            <m:e>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rPr>
                                    <m:t>𝐿</m:t>
                                  </m:r>
                                </m:sub>
                              </m:s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d>
                        </m:sub>
                      </m:sSub>
                      <m:r>
                        <a:rPr lang="en-US" sz="2400" b="0" i="1" smtClean="0">
                          <a:solidFill>
                            <a:schemeClr val="tx1">
                              <a:lumMod val="75000"/>
                              <a:lumOff val="25000"/>
                            </a:schemeClr>
                          </a:solidFill>
                          <a:latin typeface="Cambria Math" panose="02040503050406030204" pitchFamily="18" charset="0"/>
                        </a:rPr>
                        <m:t>]</m:t>
                      </m:r>
                    </m:oMath>
                  </m:oMathPara>
                </a14:m>
                <a:endParaRPr lang="en-US" sz="2400" b="0" dirty="0" smtClean="0">
                  <a:solidFill>
                    <a:schemeClr val="tx1">
                      <a:lumMod val="75000"/>
                      <a:lumOff val="25000"/>
                    </a:schemeClr>
                  </a:solidFill>
                </a:endParaRPr>
              </a:p>
              <a:p>
                <a:r>
                  <a:rPr lang="en-US" sz="2400" dirty="0" smtClean="0">
                    <a:solidFill>
                      <a:schemeClr val="tx1">
                        <a:lumMod val="75000"/>
                        <a:lumOff val="25000"/>
                      </a:schemeClr>
                    </a:solidFill>
                  </a:rPr>
                  <a:t>                       	 </a:t>
                </a:r>
                <a14:m>
                  <m:oMath xmlns:m="http://schemas.openxmlformats.org/officeDocument/2006/math">
                    <m:r>
                      <a:rPr lang="en-US" sz="2400" b="0" i="0"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𝐸</m:t>
                    </m:r>
                  </m:oMath>
                </a14:m>
                <a:r>
                  <a:rPr lang="en-US" sz="2400" dirty="0" smtClean="0">
                    <a:solidFill>
                      <a:schemeClr val="tx1">
                        <a:lumMod val="75000"/>
                        <a:lumOff val="25000"/>
                      </a:schemeClr>
                    </a:solidFill>
                  </a:rPr>
                  <a:t>[</a:t>
                </a:r>
                <a14:m>
                  <m:oMath xmlns:m="http://schemas.openxmlformats.org/officeDocument/2006/math">
                    <m:nary>
                      <m:naryPr>
                        <m:ctrlPr>
                          <a:rPr lang="en-US" sz="2400" i="1">
                            <a:solidFill>
                              <a:schemeClr val="tx1">
                                <a:lumMod val="75000"/>
                                <a:lumOff val="25000"/>
                              </a:schemeClr>
                            </a:solidFill>
                            <a:latin typeface="Cambria Math" panose="02040503050406030204" pitchFamily="18" charset="0"/>
                          </a:rPr>
                        </m:ctrlPr>
                      </m:naryPr>
                      <m:sub>
                        <m:r>
                          <m:rPr>
                            <m:brk m:alnAt="23"/>
                          </m:rPr>
                          <a:rPr lang="en-US" sz="2400">
                            <a:solidFill>
                              <a:schemeClr val="tx1">
                                <a:lumMod val="75000"/>
                                <a:lumOff val="25000"/>
                              </a:schemeClr>
                            </a:solidFill>
                            <a:latin typeface="Cambria Math" panose="02040503050406030204" pitchFamily="18" charset="0"/>
                          </a:rPr>
                          <m:t>0</m:t>
                        </m:r>
                      </m:sub>
                      <m:sup>
                        <m:r>
                          <a:rPr lang="en-US" sz="2400">
                            <a:solidFill>
                              <a:schemeClr val="tx1">
                                <a:lumMod val="75000"/>
                                <a:lumOff val="25000"/>
                              </a:schemeClr>
                            </a:solidFill>
                            <a:latin typeface="Cambria Math" panose="02040503050406030204" pitchFamily="18" charset="0"/>
                          </a:rPr>
                          <m:t>𝑇</m:t>
                        </m:r>
                      </m:sup>
                      <m:e>
                        <m:r>
                          <a:rPr lang="en-US" sz="2400">
                            <a:solidFill>
                              <a:schemeClr val="tx1">
                                <a:lumMod val="75000"/>
                                <a:lumOff val="25000"/>
                              </a:schemeClr>
                            </a:solidFill>
                            <a:latin typeface="Cambria Math" panose="02040503050406030204" pitchFamily="18" charset="0"/>
                          </a:rPr>
                          <m:t>𝜆</m:t>
                        </m:r>
                        <m:sSup>
                          <m:sSupPr>
                            <m:ctrlPr>
                              <a:rPr lang="en-US" sz="2400" i="1">
                                <a:solidFill>
                                  <a:schemeClr val="tx1">
                                    <a:lumMod val="75000"/>
                                    <a:lumOff val="25000"/>
                                  </a:schemeClr>
                                </a:solidFill>
                                <a:latin typeface="Cambria Math" panose="02040503050406030204" pitchFamily="18" charset="0"/>
                              </a:rPr>
                            </m:ctrlPr>
                          </m:sSupPr>
                          <m:e>
                            <m:r>
                              <a:rPr lang="en-US" sz="2400">
                                <a:solidFill>
                                  <a:schemeClr val="tx1">
                                    <a:lumMod val="75000"/>
                                    <a:lumOff val="25000"/>
                                  </a:schemeClr>
                                </a:solidFill>
                                <a:latin typeface="Cambria Math" panose="02040503050406030204" pitchFamily="18" charset="0"/>
                              </a:rPr>
                              <m:t>𝑒</m:t>
                            </m:r>
                          </m:e>
                          <m:sup>
                            <m:r>
                              <a:rPr lang="en-US" sz="2400">
                                <a:solidFill>
                                  <a:schemeClr val="tx1">
                                    <a:lumMod val="75000"/>
                                    <a:lumOff val="25000"/>
                                  </a:schemeClr>
                                </a:solidFill>
                                <a:latin typeface="Cambria Math" panose="02040503050406030204" pitchFamily="18" charset="0"/>
                              </a:rPr>
                              <m:t>−</m:t>
                            </m:r>
                            <m:d>
                              <m:dPr>
                                <m:ctrlPr>
                                  <a:rPr lang="en-US" sz="2400" i="1">
                                    <a:solidFill>
                                      <a:schemeClr val="tx1">
                                        <a:lumMod val="75000"/>
                                        <a:lumOff val="25000"/>
                                      </a:schemeClr>
                                    </a:solidFill>
                                    <a:latin typeface="Cambria Math" panose="02040503050406030204" pitchFamily="18" charset="0"/>
                                  </a:rPr>
                                </m:ctrlPr>
                              </m:dPr>
                              <m:e>
                                <m:r>
                                  <a:rPr lang="en-US" sz="2400">
                                    <a:solidFill>
                                      <a:schemeClr val="tx1">
                                        <a:lumMod val="75000"/>
                                        <a:lumOff val="25000"/>
                                      </a:schemeClr>
                                    </a:solidFill>
                                    <a:latin typeface="Cambria Math" panose="02040503050406030204" pitchFamily="18" charset="0"/>
                                  </a:rPr>
                                  <m:t>𝑟</m:t>
                                </m:r>
                                <m:r>
                                  <a:rPr lang="en-US" sz="2400">
                                    <a:solidFill>
                                      <a:schemeClr val="tx1">
                                        <a:lumMod val="75000"/>
                                        <a:lumOff val="25000"/>
                                      </a:schemeClr>
                                    </a:solidFill>
                                    <a:latin typeface="Cambria Math" panose="02040503050406030204" pitchFamily="18" charset="0"/>
                                  </a:rPr>
                                  <m:t>+</m:t>
                                </m:r>
                                <m:r>
                                  <a:rPr lang="en-US" sz="2400">
                                    <a:solidFill>
                                      <a:schemeClr val="tx1">
                                        <a:lumMod val="75000"/>
                                        <a:lumOff val="25000"/>
                                      </a:schemeClr>
                                    </a:solidFill>
                                    <a:latin typeface="Cambria Math" panose="02040503050406030204" pitchFamily="18" charset="0"/>
                                  </a:rPr>
                                  <m:t>𝜆</m:t>
                                </m:r>
                              </m:e>
                            </m:d>
                            <m:r>
                              <a:rPr lang="en-US" sz="2400">
                                <a:solidFill>
                                  <a:schemeClr val="tx1">
                                    <a:lumMod val="75000"/>
                                    <a:lumOff val="25000"/>
                                  </a:schemeClr>
                                </a:solidFill>
                                <a:latin typeface="Cambria Math" panose="02040503050406030204" pitchFamily="18" charset="0"/>
                              </a:rPr>
                              <m:t>𝑡</m:t>
                            </m:r>
                          </m:sup>
                        </m:sSup>
                        <m:r>
                          <a:rPr lang="en-US" sz="2400">
                            <a:solidFill>
                              <a:schemeClr val="tx1">
                                <a:lumMod val="75000"/>
                                <a:lumOff val="25000"/>
                              </a:schemeClr>
                            </a:solidFill>
                            <a:latin typeface="Cambria Math" panose="02040503050406030204" pitchFamily="18" charset="0"/>
                          </a:rPr>
                          <m:t>(</m:t>
                        </m:r>
                        <m:sSub>
                          <m:sSubPr>
                            <m:ctrlPr>
                              <a:rPr lang="en-US" sz="2400" i="1">
                                <a:solidFill>
                                  <a:schemeClr val="tx1">
                                    <a:lumMod val="75000"/>
                                    <a:lumOff val="25000"/>
                                  </a:schemeClr>
                                </a:solidFill>
                                <a:latin typeface="Cambria Math" panose="02040503050406030204" pitchFamily="18" charset="0"/>
                              </a:rPr>
                            </m:ctrlPr>
                          </m:sSubPr>
                          <m:e>
                            <m:r>
                              <a:rPr lang="en-US" sz="2400">
                                <a:solidFill>
                                  <a:schemeClr val="tx1">
                                    <a:lumMod val="75000"/>
                                    <a:lumOff val="25000"/>
                                  </a:schemeClr>
                                </a:solidFill>
                                <a:latin typeface="Cambria Math" panose="02040503050406030204" pitchFamily="18" charset="0"/>
                              </a:rPr>
                              <m:t>𝑆</m:t>
                            </m:r>
                          </m:e>
                          <m:sub>
                            <m:r>
                              <a:rPr lang="en-US" sz="2400">
                                <a:solidFill>
                                  <a:schemeClr val="tx1">
                                    <a:lumMod val="75000"/>
                                    <a:lumOff val="25000"/>
                                  </a:schemeClr>
                                </a:solidFill>
                                <a:latin typeface="Cambria Math" panose="02040503050406030204" pitchFamily="18" charset="0"/>
                              </a:rPr>
                              <m:t>𝑡</m:t>
                            </m:r>
                          </m:sub>
                        </m:sSub>
                      </m:e>
                    </m:nary>
                    <m:r>
                      <a:rPr lang="en-US" sz="2400">
                        <a:solidFill>
                          <a:schemeClr val="tx1">
                            <a:lumMod val="75000"/>
                            <a:lumOff val="25000"/>
                          </a:schemeClr>
                        </a:solidFill>
                        <a:latin typeface="Cambria Math" panose="02040503050406030204" pitchFamily="18" charset="0"/>
                      </a:rPr>
                      <m:t>−</m:t>
                    </m:r>
                    <m:r>
                      <a:rPr lang="en-US" sz="2400">
                        <a:solidFill>
                          <a:schemeClr val="tx1">
                            <a:lumMod val="75000"/>
                            <a:lumOff val="25000"/>
                          </a:schemeClr>
                        </a:solidFill>
                        <a:latin typeface="Cambria Math" panose="02040503050406030204" pitchFamily="18" charset="0"/>
                      </a:rPr>
                      <m:t>𝐾</m:t>
                    </m:r>
                    <m:sSup>
                      <m:sSupPr>
                        <m:ctrlPr>
                          <a:rPr lang="en-US" sz="2400" i="1">
                            <a:solidFill>
                              <a:schemeClr val="tx1">
                                <a:lumMod val="75000"/>
                                <a:lumOff val="25000"/>
                              </a:schemeClr>
                            </a:solidFill>
                            <a:latin typeface="Cambria Math" panose="02040503050406030204" pitchFamily="18" charset="0"/>
                          </a:rPr>
                        </m:ctrlPr>
                      </m:sSupPr>
                      <m:e>
                        <m:r>
                          <a:rPr lang="en-US" sz="2400">
                            <a:solidFill>
                              <a:schemeClr val="tx1">
                                <a:lumMod val="75000"/>
                                <a:lumOff val="25000"/>
                              </a:schemeClr>
                            </a:solidFill>
                            <a:latin typeface="Cambria Math" panose="02040503050406030204" pitchFamily="18" charset="0"/>
                          </a:rPr>
                          <m:t>)</m:t>
                        </m:r>
                      </m:e>
                      <m:sup>
                        <m:r>
                          <a:rPr lang="en-US" sz="2400">
                            <a:solidFill>
                              <a:schemeClr val="tx1">
                                <a:lumMod val="75000"/>
                                <a:lumOff val="25000"/>
                              </a:schemeClr>
                            </a:solidFill>
                            <a:latin typeface="Cambria Math" panose="02040503050406030204" pitchFamily="18" charset="0"/>
                          </a:rPr>
                          <m:t>+</m:t>
                        </m:r>
                      </m:sup>
                    </m:sSup>
                    <m:sSub>
                      <m:sSubPr>
                        <m:ctrlPr>
                          <a:rPr lang="en-US" sz="2400" i="1">
                            <a:solidFill>
                              <a:schemeClr val="tx1">
                                <a:lumMod val="75000"/>
                                <a:lumOff val="25000"/>
                              </a:schemeClr>
                            </a:solidFill>
                            <a:latin typeface="Cambria Math" panose="02040503050406030204" pitchFamily="18" charset="0"/>
                          </a:rPr>
                        </m:ctrlPr>
                      </m:sSubPr>
                      <m:e>
                        <m:r>
                          <a:rPr lang="en-US" sz="2400">
                            <a:solidFill>
                              <a:schemeClr val="tx1">
                                <a:lumMod val="75000"/>
                                <a:lumOff val="25000"/>
                              </a:schemeClr>
                            </a:solidFill>
                            <a:latin typeface="Cambria Math" panose="02040503050406030204" pitchFamily="18" charset="0"/>
                          </a:rPr>
                          <m:t>1</m:t>
                        </m:r>
                      </m:e>
                      <m:sub>
                        <m:d>
                          <m:dPr>
                            <m:begChr m:val="{"/>
                            <m:endChr m:val="}"/>
                            <m:ctrlPr>
                              <a:rPr lang="en-US" sz="2400" i="1">
                                <a:solidFill>
                                  <a:schemeClr val="tx1">
                                    <a:lumMod val="75000"/>
                                    <a:lumOff val="25000"/>
                                  </a:schemeClr>
                                </a:solidFill>
                                <a:latin typeface="Cambria Math" panose="02040503050406030204" pitchFamily="18" charset="0"/>
                              </a:rPr>
                            </m:ctrlPr>
                          </m:dPr>
                          <m:e>
                            <m:sSub>
                              <m:sSubPr>
                                <m:ctrlPr>
                                  <a:rPr lang="en-US" sz="2400" i="1">
                                    <a:solidFill>
                                      <a:schemeClr val="tx1">
                                        <a:lumMod val="75000"/>
                                        <a:lumOff val="25000"/>
                                      </a:schemeClr>
                                    </a:solidFill>
                                    <a:latin typeface="Cambria Math" panose="02040503050406030204" pitchFamily="18" charset="0"/>
                                  </a:rPr>
                                </m:ctrlPr>
                              </m:sSubPr>
                              <m:e>
                                <m:r>
                                  <a:rPr lang="en-US" sz="2400">
                                    <a:solidFill>
                                      <a:schemeClr val="tx1">
                                        <a:lumMod val="75000"/>
                                        <a:lumOff val="25000"/>
                                      </a:schemeClr>
                                    </a:solidFill>
                                    <a:latin typeface="Cambria Math" panose="02040503050406030204" pitchFamily="18" charset="0"/>
                                  </a:rPr>
                                  <m:t>𝑇</m:t>
                                </m:r>
                              </m:e>
                              <m:sub>
                                <m:r>
                                  <a:rPr lang="en-US" sz="2400">
                                    <a:solidFill>
                                      <a:schemeClr val="tx1">
                                        <a:lumMod val="75000"/>
                                        <a:lumOff val="25000"/>
                                      </a:schemeClr>
                                    </a:solidFill>
                                    <a:latin typeface="Cambria Math" panose="02040503050406030204" pitchFamily="18" charset="0"/>
                                  </a:rPr>
                                  <m:t>𝐿</m:t>
                                </m:r>
                              </m:sub>
                            </m:sSub>
                            <m:r>
                              <a:rPr lang="en-US" sz="2400">
                                <a:solidFill>
                                  <a:schemeClr val="tx1">
                                    <a:lumMod val="75000"/>
                                    <a:lumOff val="25000"/>
                                  </a:schemeClr>
                                </a:solidFill>
                                <a:latin typeface="Cambria Math" panose="02040503050406030204" pitchFamily="18" charset="0"/>
                              </a:rPr>
                              <m:t>&gt;</m:t>
                            </m:r>
                            <m:r>
                              <a:rPr lang="en-US" sz="2400">
                                <a:solidFill>
                                  <a:schemeClr val="tx1">
                                    <a:lumMod val="75000"/>
                                    <a:lumOff val="25000"/>
                                  </a:schemeClr>
                                </a:solidFill>
                                <a:latin typeface="Cambria Math" panose="02040503050406030204" pitchFamily="18" charset="0"/>
                              </a:rPr>
                              <m:t>𝑡</m:t>
                            </m:r>
                          </m:e>
                        </m:d>
                      </m:sub>
                    </m:sSub>
                    <m:r>
                      <a:rPr lang="en-US" sz="2400">
                        <a:solidFill>
                          <a:schemeClr val="tx1">
                            <a:lumMod val="75000"/>
                            <a:lumOff val="25000"/>
                          </a:schemeClr>
                        </a:solidFill>
                        <a:latin typeface="Cambria Math" panose="02040503050406030204" pitchFamily="18" charset="0"/>
                      </a:rPr>
                      <m:t>𝑑</m:t>
                    </m:r>
                    <m:r>
                      <a:rPr lang="en-US" sz="2400" smtClean="0">
                        <a:solidFill>
                          <a:schemeClr val="tx1">
                            <a:lumMod val="75000"/>
                            <a:lumOff val="25000"/>
                          </a:schemeClr>
                        </a:solidFill>
                        <a:latin typeface="Cambria Math" panose="02040503050406030204" pitchFamily="18" charset="0"/>
                      </a:rPr>
                      <m:t>𝑡</m:t>
                    </m:r>
                    <m:r>
                      <a:rPr lang="en-US" sz="2400" smtClean="0">
                        <a:solidFill>
                          <a:schemeClr val="tx1">
                            <a:lumMod val="75000"/>
                            <a:lumOff val="25000"/>
                          </a:schemeClr>
                        </a:solidFill>
                        <a:latin typeface="Cambria Math" panose="02040503050406030204" pitchFamily="18" charset="0"/>
                      </a:rPr>
                      <m:t>]</m:t>
                    </m:r>
                  </m:oMath>
                </a14:m>
                <a:endParaRPr lang="en-US" sz="2400" dirty="0" smtClean="0">
                  <a:solidFill>
                    <a:schemeClr val="tx1">
                      <a:lumMod val="75000"/>
                      <a:lumOff val="25000"/>
                    </a:schemeClr>
                  </a:solidFill>
                </a:endParaRPr>
              </a:p>
              <a:p>
                <a:r>
                  <a:rPr lang="en-US" sz="2400" dirty="0" smtClean="0">
                    <a:solidFill>
                      <a:schemeClr val="tx1">
                        <a:lumMod val="75000"/>
                        <a:lumOff val="25000"/>
                      </a:schemeClr>
                    </a:solidFill>
                  </a:rPr>
                  <a:t>	             </a:t>
                </a:r>
                <a14:m>
                  <m:oMath xmlns:m="http://schemas.openxmlformats.org/officeDocument/2006/math">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𝐸</m:t>
                    </m:r>
                    <m:r>
                      <a:rPr lang="en-US" sz="2400" b="0" i="1" smtClean="0">
                        <a:solidFill>
                          <a:schemeClr val="tx1">
                            <a:lumMod val="75000"/>
                            <a:lumOff val="25000"/>
                          </a:schemeClr>
                        </a:solidFill>
                        <a:latin typeface="Cambria Math" panose="02040503050406030204" pitchFamily="18" charset="0"/>
                      </a:rPr>
                      <m:t>[</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𝑒</m:t>
                        </m:r>
                      </m:e>
                      <m:sup>
                        <m:r>
                          <a:rPr lang="en-US" sz="2400" b="0" i="1" smtClean="0">
                            <a:solidFill>
                              <a:schemeClr val="tx1">
                                <a:lumMod val="75000"/>
                                <a:lumOff val="25000"/>
                              </a:schemeClr>
                            </a:solidFill>
                            <a:latin typeface="Cambria Math" panose="02040503050406030204" pitchFamily="18" charset="0"/>
                          </a:rPr>
                          <m:t>−</m:t>
                        </m:r>
                        <m:d>
                          <m:dPr>
                            <m:ctrlPr>
                              <a:rPr lang="en-US" sz="2400" b="0" i="1" smtClean="0">
                                <a:solidFill>
                                  <a:schemeClr val="tx1">
                                    <a:lumMod val="75000"/>
                                    <a:lumOff val="25000"/>
                                  </a:schemeClr>
                                </a:solidFill>
                                <a:latin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rPr>
                              <m:t>𝑟</m:t>
                            </m:r>
                            <m:r>
                              <a:rPr lang="en-US" sz="2400" b="0" i="1" smtClean="0">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e>
                        </m:d>
                        <m:r>
                          <a:rPr lang="en-US" sz="2400" b="0" i="1" smtClean="0">
                            <a:solidFill>
                              <a:schemeClr val="tx1">
                                <a:lumMod val="75000"/>
                                <a:lumOff val="25000"/>
                              </a:schemeClr>
                            </a:solidFill>
                            <a:latin typeface="Cambria Math" panose="02040503050406030204" pitchFamily="18" charset="0"/>
                          </a:rPr>
                          <m:t>𝑡</m:t>
                        </m:r>
                      </m:sup>
                    </m:sSup>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𝑆</m:t>
                        </m:r>
                      </m:e>
                      <m:sub>
                        <m:r>
                          <a:rPr lang="en-US" sz="2400" b="0" i="1" smtClean="0">
                            <a:solidFill>
                              <a:schemeClr val="tx1">
                                <a:lumMod val="75000"/>
                                <a:lumOff val="25000"/>
                              </a:schemeClr>
                            </a:solidFill>
                            <a:latin typeface="Cambria Math" panose="02040503050406030204" pitchFamily="18" charset="0"/>
                          </a:rPr>
                          <m:t>𝑡</m:t>
                        </m:r>
                      </m:sub>
                    </m:sSub>
                    <m:r>
                      <a:rPr lang="en-US" sz="2400" b="0" i="1" smtClean="0">
                        <a:solidFill>
                          <a:schemeClr val="tx1">
                            <a:lumMod val="75000"/>
                            <a:lumOff val="25000"/>
                          </a:schemeClr>
                        </a:solidFill>
                        <a:latin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rPr>
                      <m:t>𝐾</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m:t>
                        </m:r>
                      </m:e>
                      <m:sup>
                        <m:r>
                          <a:rPr lang="en-US" sz="2400" b="0" i="1" smtClean="0">
                            <a:solidFill>
                              <a:schemeClr val="tx1">
                                <a:lumMod val="75000"/>
                                <a:lumOff val="25000"/>
                              </a:schemeClr>
                            </a:solidFill>
                            <a:latin typeface="Cambria Math" panose="02040503050406030204" pitchFamily="18" charset="0"/>
                          </a:rPr>
                          <m:t>+</m:t>
                        </m:r>
                      </m:sup>
                    </m:sSup>
                    <m:sSub>
                      <m:sSubPr>
                        <m:ctrlPr>
                          <a:rPr lang="en-US" sz="2400" i="1">
                            <a:solidFill>
                              <a:schemeClr val="tx1">
                                <a:lumMod val="75000"/>
                                <a:lumOff val="25000"/>
                              </a:schemeClr>
                            </a:solidFill>
                            <a:latin typeface="Cambria Math" panose="02040503050406030204" pitchFamily="18" charset="0"/>
                          </a:rPr>
                        </m:ctrlPr>
                      </m:sSubPr>
                      <m:e>
                        <m:r>
                          <a:rPr lang="en-US" sz="2400">
                            <a:solidFill>
                              <a:schemeClr val="tx1">
                                <a:lumMod val="75000"/>
                                <a:lumOff val="25000"/>
                              </a:schemeClr>
                            </a:solidFill>
                            <a:latin typeface="Cambria Math" panose="02040503050406030204" pitchFamily="18" charset="0"/>
                          </a:rPr>
                          <m:t>1</m:t>
                        </m:r>
                      </m:e>
                      <m:sub>
                        <m:d>
                          <m:dPr>
                            <m:begChr m:val="{"/>
                            <m:endChr m:val="}"/>
                            <m:ctrlPr>
                              <a:rPr lang="en-US" sz="2400" i="1">
                                <a:solidFill>
                                  <a:schemeClr val="tx1">
                                    <a:lumMod val="75000"/>
                                    <a:lumOff val="25000"/>
                                  </a:schemeClr>
                                </a:solidFill>
                                <a:latin typeface="Cambria Math" panose="02040503050406030204" pitchFamily="18" charset="0"/>
                              </a:rPr>
                            </m:ctrlPr>
                          </m:dPr>
                          <m:e>
                            <m:sSub>
                              <m:sSubPr>
                                <m:ctrlPr>
                                  <a:rPr lang="en-US" sz="2400" i="1">
                                    <a:solidFill>
                                      <a:schemeClr val="tx1">
                                        <a:lumMod val="75000"/>
                                        <a:lumOff val="25000"/>
                                      </a:schemeClr>
                                    </a:solidFill>
                                    <a:latin typeface="Cambria Math" panose="02040503050406030204" pitchFamily="18" charset="0"/>
                                  </a:rPr>
                                </m:ctrlPr>
                              </m:sSubPr>
                              <m:e>
                                <m:r>
                                  <a:rPr lang="en-US" sz="2400">
                                    <a:solidFill>
                                      <a:schemeClr val="tx1">
                                        <a:lumMod val="75000"/>
                                        <a:lumOff val="25000"/>
                                      </a:schemeClr>
                                    </a:solidFill>
                                    <a:latin typeface="Cambria Math" panose="02040503050406030204" pitchFamily="18" charset="0"/>
                                  </a:rPr>
                                  <m:t>𝑇</m:t>
                                </m:r>
                              </m:e>
                              <m:sub>
                                <m:r>
                                  <a:rPr lang="en-US" sz="2400">
                                    <a:solidFill>
                                      <a:schemeClr val="tx1">
                                        <a:lumMod val="75000"/>
                                        <a:lumOff val="25000"/>
                                      </a:schemeClr>
                                    </a:solidFill>
                                    <a:latin typeface="Cambria Math" panose="02040503050406030204" pitchFamily="18" charset="0"/>
                                  </a:rPr>
                                  <m:t>𝐿</m:t>
                                </m:r>
                              </m:sub>
                            </m:sSub>
                            <m:r>
                              <a:rPr lang="en-US" sz="2400">
                                <a:solidFill>
                                  <a:schemeClr val="tx1">
                                    <a:lumMod val="75000"/>
                                    <a:lumOff val="25000"/>
                                  </a:schemeClr>
                                </a:solidFill>
                                <a:latin typeface="Cambria Math" panose="02040503050406030204" pitchFamily="18" charset="0"/>
                              </a:rPr>
                              <m:t>&gt;</m:t>
                            </m:r>
                            <m:r>
                              <a:rPr lang="en-US" sz="2400" b="0" i="1" smtClean="0">
                                <a:solidFill>
                                  <a:schemeClr val="tx1">
                                    <a:lumMod val="75000"/>
                                    <a:lumOff val="25000"/>
                                  </a:schemeClr>
                                </a:solidFill>
                                <a:latin typeface="Cambria Math" panose="02040503050406030204" pitchFamily="18" charset="0"/>
                              </a:rPr>
                              <m:t>𝑇</m:t>
                            </m:r>
                          </m:e>
                        </m:d>
                      </m:sub>
                    </m:sSub>
                  </m:oMath>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080198" y="3496636"/>
                <a:ext cx="6960110" cy="1377878"/>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5873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49362"/>
            <a:ext cx="7345362" cy="934645"/>
          </a:xfrm>
        </p:spPr>
        <p:txBody>
          <a:bodyPr>
            <a:normAutofit/>
          </a:bodyPr>
          <a:lstStyle/>
          <a:p>
            <a:pPr algn="l"/>
            <a:r>
              <a:rPr lang="en-US" sz="3000" dirty="0" smtClean="0"/>
              <a:t>Case D</a:t>
            </a:r>
            <a:endParaRPr lang="en-US" sz="3000" dirty="0"/>
          </a:p>
        </p:txBody>
      </p:sp>
      <mc:AlternateContent xmlns:mc="http://schemas.openxmlformats.org/markup-compatibility/2006" xmlns:a14="http://schemas.microsoft.com/office/drawing/2010/main">
        <mc:Choice Requires="a14">
          <p:sp>
            <p:nvSpPr>
              <p:cNvPr id="3" name="TextBox 2"/>
              <p:cNvSpPr txBox="1"/>
              <p:nvPr/>
            </p:nvSpPr>
            <p:spPr>
              <a:xfrm>
                <a:off x="766440" y="1804842"/>
                <a:ext cx="8036325" cy="3550074"/>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Combined model with a vesting period </a:t>
                </a:r>
              </a:p>
              <a:p>
                <a:pPr marL="285750" indent="-285750">
                  <a:buFont typeface="Arial"/>
                  <a:buChar char="•"/>
                </a:pPr>
                <a:r>
                  <a:rPr lang="en-US" sz="2400" dirty="0" smtClean="0">
                    <a:solidFill>
                      <a:schemeClr val="tx1">
                        <a:lumMod val="75000"/>
                        <a:lumOff val="25000"/>
                      </a:schemeClr>
                    </a:solidFill>
                  </a:rPr>
                  <a:t>Vesting period [0, </a:t>
                </a:r>
                <a:r>
                  <a:rPr lang="en-US" sz="2400" i="1" dirty="0" smtClean="0">
                    <a:solidFill>
                      <a:schemeClr val="tx1">
                        <a:lumMod val="75000"/>
                        <a:lumOff val="25000"/>
                      </a:schemeClr>
                    </a:solidFill>
                  </a:rPr>
                  <a:t>T</a:t>
                </a:r>
                <a:r>
                  <a:rPr lang="en-US" sz="2400" i="1" baseline="-25000" dirty="0" smtClean="0">
                    <a:solidFill>
                      <a:schemeClr val="tx1">
                        <a:lumMod val="75000"/>
                        <a:lumOff val="25000"/>
                      </a:schemeClr>
                    </a:solidFill>
                  </a:rPr>
                  <a:t>0</a:t>
                </a:r>
                <a:r>
                  <a:rPr lang="en-US" sz="2400" dirty="0" smtClean="0">
                    <a:solidFill>
                      <a:schemeClr val="tx1">
                        <a:lumMod val="75000"/>
                        <a:lumOff val="25000"/>
                      </a:schemeClr>
                    </a:solidFill>
                  </a:rPr>
                  <a:t>]</a:t>
                </a:r>
              </a:p>
              <a:p>
                <a:pPr marL="285750" indent="-285750">
                  <a:buFont typeface="Arial"/>
                  <a:buChar char="•"/>
                </a:pPr>
                <a:r>
                  <a:rPr lang="en-US" sz="2400" dirty="0" smtClean="0">
                    <a:solidFill>
                      <a:schemeClr val="tx1">
                        <a:lumMod val="75000"/>
                        <a:lumOff val="25000"/>
                      </a:schemeClr>
                    </a:solidFill>
                  </a:rPr>
                  <a:t>Within the vesting period, the intensity of quitting, being fired is λ</a:t>
                </a:r>
                <a:r>
                  <a:rPr lang="en-US" sz="2400" baseline="-25000" dirty="0" smtClean="0">
                    <a:solidFill>
                      <a:schemeClr val="tx1">
                        <a:lumMod val="75000"/>
                        <a:lumOff val="25000"/>
                      </a:schemeClr>
                    </a:solidFill>
                  </a:rPr>
                  <a:t>0</a:t>
                </a:r>
              </a:p>
              <a:p>
                <a:pPr marL="285750" indent="-285750">
                  <a:buFont typeface="Arial"/>
                  <a:buChar char="•"/>
                </a:pPr>
                <a:r>
                  <a:rPr lang="en-US" sz="2400" dirty="0" smtClean="0">
                    <a:solidFill>
                      <a:schemeClr val="tx1">
                        <a:lumMod val="75000"/>
                        <a:lumOff val="25000"/>
                      </a:schemeClr>
                    </a:solidFill>
                  </a:rPr>
                  <a:t>After the vesting period, the intensity is λ</a:t>
                </a:r>
              </a:p>
              <a:p>
                <a:pPr marL="285750" indent="-285750">
                  <a:buFont typeface="Arial"/>
                  <a:buChar char="•"/>
                </a:pPr>
                <a:r>
                  <a:rPr lang="en-US" sz="2400" dirty="0" smtClean="0">
                    <a:solidFill>
                      <a:schemeClr val="tx1">
                        <a:lumMod val="75000"/>
                        <a:lumOff val="25000"/>
                      </a:schemeClr>
                    </a:solidFill>
                  </a:rPr>
                  <a:t>The employee will exercise when the stock price reaches the desired level </a:t>
                </a:r>
                <a14:m>
                  <m:oMath xmlns:m="http://schemas.openxmlformats.org/officeDocument/2006/math">
                    <m:r>
                      <a:rPr lang="en-US" sz="2400" b="0" i="1" smtClean="0">
                        <a:solidFill>
                          <a:schemeClr val="tx1">
                            <a:lumMod val="75000"/>
                            <a:lumOff val="25000"/>
                          </a:schemeClr>
                        </a:solidFill>
                        <a:latin typeface="Cambria Math" panose="02040503050406030204" pitchFamily="18" charset="0"/>
                      </a:rPr>
                      <m:t>𝐿</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𝑒</m:t>
                        </m:r>
                      </m:e>
                      <m:sup>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𝛼</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𝑡</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sup>
                    </m:sSup>
                  </m:oMath>
                </a14:m>
                <a:endParaRPr lang="en-US" sz="2400" dirty="0" smtClean="0">
                  <a:solidFill>
                    <a:schemeClr val="tx1">
                      <a:lumMod val="75000"/>
                      <a:lumOff val="25000"/>
                    </a:schemeClr>
                  </a:solidFill>
                </a:endParaRPr>
              </a:p>
              <a:p>
                <a:pPr marL="285750" indent="-285750">
                  <a:buFont typeface="Arial"/>
                  <a:buChar char="•"/>
                </a:pPr>
                <a:r>
                  <a:rPr lang="en-US" sz="2400" dirty="0" smtClean="0">
                    <a:solidFill>
                      <a:schemeClr val="tx1">
                        <a:lumMod val="75000"/>
                        <a:lumOff val="25000"/>
                      </a:schemeClr>
                    </a:solidFill>
                  </a:rPr>
                  <a:t>We denote </a:t>
                </a:r>
                <a14:m>
                  <m:oMath xmlns:m="http://schemas.openxmlformats.org/officeDocument/2006/math">
                    <m:sSubSup>
                      <m:sSubSupPr>
                        <m:ctrlPr>
                          <a:rPr lang="en-US" sz="2400" i="1" smtClean="0">
                            <a:solidFill>
                              <a:schemeClr val="tx1">
                                <a:lumMod val="75000"/>
                                <a:lumOff val="25000"/>
                              </a:schemeClr>
                            </a:solidFill>
                            <a:latin typeface="Cambria Math" panose="02040503050406030204" pitchFamily="18" charset="0"/>
                          </a:rPr>
                        </m:ctrlPr>
                      </m:sSubSupPr>
                      <m:e>
                        <m:r>
                          <a:rPr lang="en-US" sz="2400" b="0" i="1" smtClean="0">
                            <a:solidFill>
                              <a:schemeClr val="tx1">
                                <a:lumMod val="75000"/>
                                <a:lumOff val="25000"/>
                              </a:schemeClr>
                            </a:solidFill>
                            <a:latin typeface="Cambria Math" panose="02040503050406030204" pitchFamily="18" charset="0"/>
                          </a:rPr>
                          <m:t>𝑇</m:t>
                        </m:r>
                      </m:e>
                      <m:sub>
                        <m:r>
                          <a:rPr lang="en-US" sz="2400" i="1">
                            <a:solidFill>
                              <a:schemeClr val="tx1">
                                <a:lumMod val="75000"/>
                                <a:lumOff val="25000"/>
                              </a:schemeClr>
                            </a:solidFill>
                            <a:latin typeface="Cambria Math" panose="02040503050406030204" pitchFamily="18" charset="0"/>
                          </a:rPr>
                          <m:t>𝜆</m:t>
                        </m:r>
                      </m:sub>
                      <m:sup>
                        <m:r>
                          <a:rPr lang="en-US" sz="2400" b="0" i="1" smtClean="0">
                            <a:solidFill>
                              <a:schemeClr val="tx1">
                                <a:lumMod val="75000"/>
                                <a:lumOff val="25000"/>
                              </a:schemeClr>
                            </a:solidFill>
                            <a:latin typeface="Cambria Math" panose="02040503050406030204" pitchFamily="18" charset="0"/>
                          </a:rPr>
                          <m:t>0</m:t>
                        </m:r>
                      </m:sup>
                    </m:sSubSup>
                  </m:oMath>
                </a14:m>
                <a:r>
                  <a:rPr lang="en-US" sz="2400" dirty="0" smtClean="0">
                    <a:solidFill>
                      <a:schemeClr val="tx1">
                        <a:lumMod val="75000"/>
                        <a:lumOff val="25000"/>
                      </a:schemeClr>
                    </a:solidFill>
                  </a:rPr>
                  <a:t> by </a:t>
                </a:r>
                <a:r>
                  <a:rPr lang="en-US" sz="2400" baseline="30000" dirty="0" smtClean="0">
                    <a:solidFill>
                      <a:schemeClr val="tx1">
                        <a:lumMod val="75000"/>
                        <a:lumOff val="25000"/>
                      </a:schemeClr>
                    </a:solidFill>
                  </a:rPr>
                  <a:t> </a:t>
                </a:r>
                <a:r>
                  <a:rPr lang="en-US" sz="2400" dirty="0" smtClean="0">
                    <a:solidFill>
                      <a:schemeClr val="tx1">
                        <a:lumMod val="75000"/>
                        <a:lumOff val="25000"/>
                      </a:schemeClr>
                    </a:solidFill>
                  </a:rPr>
                  <a:t>the time of quitting/being fired, and </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14:m>
                  <m:oMath xmlns:m="http://schemas.openxmlformats.org/officeDocument/2006/math">
                    <m:sSubSup>
                      <m:sSubSupPr>
                        <m:ctrlPr>
                          <a:rPr lang="en-US" sz="2400" i="1" smtClean="0">
                            <a:solidFill>
                              <a:schemeClr val="tx1">
                                <a:lumMod val="75000"/>
                                <a:lumOff val="25000"/>
                              </a:schemeClr>
                            </a:solidFill>
                            <a:latin typeface="Cambria Math" panose="02040503050406030204" pitchFamily="18" charset="0"/>
                          </a:rPr>
                        </m:ctrlPr>
                      </m:sSubSupPr>
                      <m:e>
                        <m:r>
                          <a:rPr lang="en-US" sz="2400" b="0" i="1" smtClean="0">
                            <a:solidFill>
                              <a:schemeClr val="tx1">
                                <a:lumMod val="75000"/>
                                <a:lumOff val="25000"/>
                              </a:schemeClr>
                            </a:solidFill>
                            <a:latin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rPr>
                          <m:t>𝐿</m:t>
                        </m:r>
                      </m:sub>
                      <m:sup>
                        <m:r>
                          <a:rPr lang="en-US" sz="2400" b="0" i="1" smtClean="0">
                            <a:solidFill>
                              <a:schemeClr val="tx1">
                                <a:lumMod val="75000"/>
                                <a:lumOff val="25000"/>
                              </a:schemeClr>
                            </a:solidFill>
                            <a:latin typeface="Cambria Math" panose="02040503050406030204" pitchFamily="18" charset="0"/>
                          </a:rPr>
                          <m:t>0</m:t>
                        </m:r>
                      </m:sup>
                    </m:sSubSup>
                    <m:r>
                      <a:rPr lang="en-US" sz="2400" b="0" i="0" smtClean="0">
                        <a:solidFill>
                          <a:schemeClr val="tx1">
                            <a:lumMod val="75000"/>
                            <a:lumOff val="25000"/>
                          </a:schemeClr>
                        </a:solidFill>
                        <a:latin typeface="Cambria Math" panose="02040503050406030204" pitchFamily="18" charset="0"/>
                      </a:rPr>
                      <m:t>=</m:t>
                    </m:r>
                    <m:r>
                      <m:rPr>
                        <m:sty m:val="p"/>
                      </m:rPr>
                      <a:rPr lang="en-US" sz="2400" b="0" i="0" smtClean="0">
                        <a:solidFill>
                          <a:schemeClr val="tx1">
                            <a:lumMod val="75000"/>
                            <a:lumOff val="25000"/>
                          </a:schemeClr>
                        </a:solidFill>
                        <a:latin typeface="Cambria Math" panose="02040503050406030204" pitchFamily="18" charset="0"/>
                      </a:rPr>
                      <m:t>min</m:t>
                    </m:r>
                    <m:r>
                      <a:rPr lang="en-US" sz="2400" b="0" i="0" smtClean="0">
                        <a:solidFill>
                          <a:schemeClr val="tx1">
                            <a:lumMod val="75000"/>
                            <a:lumOff val="25000"/>
                          </a:schemeClr>
                        </a:solidFill>
                        <a:latin typeface="Cambria Math" panose="02040503050406030204" pitchFamily="18" charset="0"/>
                      </a:rPr>
                      <m:t>{</m:t>
                    </m:r>
                    <m:r>
                      <m:rPr>
                        <m:sty m:val="p"/>
                      </m:rPr>
                      <a:rPr lang="en-US" sz="2400" b="0" i="0" smtClean="0">
                        <a:solidFill>
                          <a:schemeClr val="tx1">
                            <a:lumMod val="75000"/>
                            <a:lumOff val="25000"/>
                          </a:schemeClr>
                        </a:solidFill>
                        <a:latin typeface="Cambria Math" panose="02040503050406030204" pitchFamily="18" charset="0"/>
                      </a:rPr>
                      <m:t>t</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d>
                      <m:dPr>
                        <m:begChr m:val="["/>
                        <m:endChr m:val="]"/>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dPr>
                      <m:e>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d>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𝑆</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𝑡</m:t>
                        </m:r>
                      </m:sub>
                    </m:s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𝐿</m:t>
                    </m:r>
                    <m:sSup>
                      <m:sSup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𝑒</m:t>
                        </m:r>
                      </m:e>
                      <m:sup>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𝛼</m:t>
                        </m:r>
                        <m:d>
                          <m:d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𝑡</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e>
                        </m:d>
                      </m:sup>
                    </m:sSup>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oMath>
                </a14:m>
                <a:endParaRPr lang="en-US" sz="2400" dirty="0" smtClean="0">
                  <a:solidFill>
                    <a:schemeClr val="tx1">
                      <a:lumMod val="75000"/>
                      <a:lumOff val="25000"/>
                    </a:schemeClr>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766440" y="1804842"/>
                <a:ext cx="8036325" cy="3550074"/>
              </a:xfrm>
              <a:prstGeom prst="rect">
                <a:avLst/>
              </a:prstGeom>
              <a:blipFill rotWithShape="0">
                <a:blip r:embed="rId2"/>
                <a:stretch>
                  <a:fillRect l="-1062" t="-1375"/>
                </a:stretch>
              </a:blipFill>
            </p:spPr>
            <p:txBody>
              <a:bodyPr/>
              <a:lstStyle/>
              <a:p>
                <a:r>
                  <a:rPr lang="en-US">
                    <a:noFill/>
                  </a:rPr>
                  <a:t> </a:t>
                </a:r>
              </a:p>
            </p:txBody>
          </p:sp>
        </mc:Fallback>
      </mc:AlternateContent>
    </p:spTree>
    <p:extLst>
      <p:ext uri="{BB962C8B-B14F-4D97-AF65-F5344CB8AC3E}">
        <p14:creationId xmlns:p14="http://schemas.microsoft.com/office/powerpoint/2010/main" val="3645364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00113" y="649362"/>
            <a:ext cx="7345362" cy="9346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pPr algn="l"/>
            <a:r>
              <a:rPr lang="en-US" sz="3000" dirty="0" smtClean="0"/>
              <a:t>Case D</a:t>
            </a:r>
            <a:endParaRPr lang="en-US" sz="3000" dirty="0"/>
          </a:p>
        </p:txBody>
      </p:sp>
      <mc:AlternateContent xmlns:mc="http://schemas.openxmlformats.org/markup-compatibility/2006">
        <mc:Choice xmlns:a14="http://schemas.microsoft.com/office/drawing/2010/main" Requires="a14">
          <p:sp>
            <p:nvSpPr>
              <p:cNvPr id="4" name="TextBox 3"/>
              <p:cNvSpPr txBox="1"/>
              <p:nvPr/>
            </p:nvSpPr>
            <p:spPr>
              <a:xfrm>
                <a:off x="766440" y="1804842"/>
                <a:ext cx="8036325" cy="4301819"/>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As before, we find that</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14:m>
                  <m:oMath xmlns:m="http://schemas.openxmlformats.org/officeDocument/2006/math">
                    <m:r>
                      <a:rPr lang="en-US" sz="2400" b="0" i="1" smtClean="0">
                        <a:solidFill>
                          <a:schemeClr val="tx1">
                            <a:lumMod val="75000"/>
                            <a:lumOff val="25000"/>
                          </a:schemeClr>
                        </a:solidFill>
                        <a:latin typeface="Cambria Math" panose="02040503050406030204" pitchFamily="18" charset="0"/>
                      </a:rPr>
                      <m:t>𝐹</m:t>
                    </m:r>
                    <m:d>
                      <m:dPr>
                        <m:ctrlPr>
                          <a:rPr lang="en-US" sz="2400" b="0" i="1" smtClean="0">
                            <a:solidFill>
                              <a:schemeClr val="tx1">
                                <a:lumMod val="75000"/>
                                <a:lumOff val="25000"/>
                              </a:schemeClr>
                            </a:solidFill>
                            <a:latin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rPr>
                          <m:t>𝑡</m:t>
                        </m:r>
                      </m:e>
                    </m:d>
                    <m:r>
                      <a:rPr lang="en-US" sz="2400" b="0" i="1" smtClean="0">
                        <a:solidFill>
                          <a:schemeClr val="tx1">
                            <a:lumMod val="75000"/>
                            <a:lumOff val="25000"/>
                          </a:schemeClr>
                        </a:solidFill>
                        <a:latin typeface="Cambria Math" panose="02040503050406030204" pitchFamily="18" charset="0"/>
                      </a:rPr>
                      <m:t>=1−</m:t>
                    </m:r>
                    <m:sSup>
                      <m:sSupPr>
                        <m:ctrlPr>
                          <a:rPr lang="en-US" sz="2400" b="0" i="1" smtClean="0">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𝑒</m:t>
                        </m:r>
                      </m:e>
                      <m:sup>
                        <m:r>
                          <a:rPr lang="en-US" sz="2400" b="0" i="1" smtClean="0">
                            <a:solidFill>
                              <a:schemeClr val="tx1">
                                <a:lumMod val="75000"/>
                                <a:lumOff val="25000"/>
                              </a:schemeClr>
                            </a:solidFill>
                            <a:latin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𝜆</m:t>
                            </m:r>
                          </m:e>
                          <m:sub>
                            <m:r>
                              <a:rPr lang="en-US" sz="2400" b="0" i="1" smtClean="0">
                                <a:solidFill>
                                  <a:schemeClr val="tx1">
                                    <a:lumMod val="75000"/>
                                    <a:lumOff val="25000"/>
                                  </a:schemeClr>
                                </a:solidFill>
                                <a:latin typeface="Cambria Math" panose="02040503050406030204" pitchFamily="18" charset="0"/>
                              </a:rPr>
                              <m:t>0</m:t>
                            </m:r>
                          </m:sub>
                        </m:sSub>
                        <m:r>
                          <a:rPr lang="en-US" sz="2400" b="0" i="1" smtClean="0">
                            <a:solidFill>
                              <a:schemeClr val="tx1">
                                <a:lumMod val="75000"/>
                                <a:lumOff val="25000"/>
                              </a:schemeClr>
                            </a:solidFill>
                            <a:latin typeface="Cambria Math" panose="02040503050406030204" pitchFamily="18" charset="0"/>
                          </a:rPr>
                          <m:t>𝑡</m:t>
                        </m:r>
                      </m:sup>
                    </m:sSup>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1</m:t>
                        </m:r>
                      </m:e>
                      <m:sub>
                        <m:d>
                          <m:dPr>
                            <m:begChr m:val="{"/>
                            <m:endChr m:val="}"/>
                            <m:ctrlPr>
                              <a:rPr lang="en-US" sz="2400" b="0" i="1" smtClean="0">
                                <a:solidFill>
                                  <a:schemeClr val="tx1">
                                    <a:lumMod val="75000"/>
                                    <a:lumOff val="25000"/>
                                  </a:schemeClr>
                                </a:solidFill>
                                <a:latin typeface="Cambria Math" panose="02040503050406030204" pitchFamily="18" charset="0"/>
                              </a:rPr>
                            </m:ctrlPr>
                          </m:dPr>
                          <m:e>
                            <m:sSubSup>
                              <m:sSubSupPr>
                                <m:ctrlPr>
                                  <a:rPr lang="en-US" sz="2400" b="0" i="1" smtClean="0">
                                    <a:solidFill>
                                      <a:schemeClr val="tx1">
                                        <a:lumMod val="75000"/>
                                        <a:lumOff val="25000"/>
                                      </a:schemeClr>
                                    </a:solidFill>
                                    <a:latin typeface="Cambria Math" panose="02040503050406030204" pitchFamily="18" charset="0"/>
                                  </a:rPr>
                                </m:ctrlPr>
                              </m:sSubSupPr>
                              <m:e>
                                <m:r>
                                  <a:rPr lang="en-US" sz="2400" b="0" i="1" smtClean="0">
                                    <a:solidFill>
                                      <a:schemeClr val="tx1">
                                        <a:lumMod val="75000"/>
                                        <a:lumOff val="25000"/>
                                      </a:schemeClr>
                                    </a:solidFill>
                                    <a:latin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rPr>
                                  <m:t>𝐿</m:t>
                                </m:r>
                              </m:sub>
                              <m:sup>
                                <m:r>
                                  <a:rPr lang="en-US" sz="2400" b="0" i="1" smtClean="0">
                                    <a:solidFill>
                                      <a:schemeClr val="tx1">
                                        <a:lumMod val="75000"/>
                                        <a:lumOff val="25000"/>
                                      </a:schemeClr>
                                    </a:solidFill>
                                    <a:latin typeface="Cambria Math" panose="02040503050406030204" pitchFamily="18" charset="0"/>
                                  </a:rPr>
                                  <m:t>0</m:t>
                                </m:r>
                              </m:sup>
                            </m:sSubSup>
                            <m:r>
                              <a:rPr lang="en-US" sz="2400" b="0" i="1" smtClean="0">
                                <a:solidFill>
                                  <a:schemeClr val="tx1">
                                    <a:lumMod val="75000"/>
                                    <a:lumOff val="25000"/>
                                  </a:schemeClr>
                                </a:solidFill>
                                <a:latin typeface="Cambria Math" panose="02040503050406030204" pitchFamily="18" charset="0"/>
                              </a:rPr>
                              <m:t>&gt;</m:t>
                            </m:r>
                            <m:r>
                              <a:rPr lang="en-US" sz="2400" b="0" i="1" smtClean="0">
                                <a:solidFill>
                                  <a:schemeClr val="tx1">
                                    <a:lumMod val="75000"/>
                                    <a:lumOff val="25000"/>
                                  </a:schemeClr>
                                </a:solidFill>
                                <a:latin typeface="Cambria Math" panose="02040503050406030204" pitchFamily="18" charset="0"/>
                              </a:rPr>
                              <m:t>𝑡</m:t>
                            </m:r>
                          </m:e>
                        </m:d>
                      </m:sub>
                    </m:sSub>
                    <m:r>
                      <a:rPr lang="en-US" sz="2400" b="0" i="1" smtClean="0">
                        <a:solidFill>
                          <a:schemeClr val="tx1">
                            <a:lumMod val="75000"/>
                            <a:lumOff val="25000"/>
                          </a:schemeClr>
                        </a:solidFill>
                        <a:latin typeface="Cambria Math" panose="02040503050406030204" pitchFamily="18" charset="0"/>
                      </a:rPr>
                      <m:t>, </m:t>
                    </m:r>
                    <m:r>
                      <a:rPr lang="en-US" sz="2400" b="0" i="1" smtClean="0">
                        <a:solidFill>
                          <a:schemeClr val="tx1">
                            <a:lumMod val="75000"/>
                            <a:lumOff val="25000"/>
                          </a:schemeClr>
                        </a:solidFill>
                        <a:latin typeface="Cambria Math" panose="02040503050406030204" pitchFamily="18" charset="0"/>
                      </a:rPr>
                      <m:t>𝑡</m:t>
                    </m:r>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oMath>
                </a14:m>
                <a:endParaRPr lang="en-US" sz="2400" b="0" dirty="0" smtClean="0">
                  <a:solidFill>
                    <a:schemeClr val="tx1">
                      <a:lumMod val="75000"/>
                      <a:lumOff val="25000"/>
                    </a:schemeClr>
                  </a:solidFill>
                  <a:ea typeface="Cambria Math" panose="02040503050406030204" pitchFamily="18" charset="0"/>
                </a:endParaRPr>
              </a:p>
              <a:p>
                <a:r>
                  <a:rPr lang="en-US" sz="2400" dirty="0" smtClean="0">
                    <a:solidFill>
                      <a:schemeClr val="tx1">
                        <a:lumMod val="75000"/>
                        <a:lumOff val="25000"/>
                      </a:schemeClr>
                    </a:solidFill>
                  </a:rPr>
                  <a:t>and </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14:m>
                  <m:oMath xmlns:m="http://schemas.openxmlformats.org/officeDocument/2006/math">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=1−</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𝜆</m:t>
                            </m:r>
                          </m:e>
                          <m:sub>
                            <m:r>
                              <a:rPr lang="en-US" sz="2400" i="1">
                                <a:solidFill>
                                  <a:schemeClr val="tx1">
                                    <a:lumMod val="75000"/>
                                    <a:lumOff val="25000"/>
                                  </a:schemeClr>
                                </a:solidFill>
                                <a:latin typeface="Cambria Math" panose="02040503050406030204" pitchFamily="18" charset="0"/>
                              </a:rPr>
                              <m:t>0</m:t>
                            </m:r>
                          </m:sub>
                        </m:sSub>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𝑇</m:t>
                            </m:r>
                          </m:e>
                          <m:sub>
                            <m:r>
                              <a:rPr lang="en-US" sz="2400" i="1">
                                <a:solidFill>
                                  <a:schemeClr val="tx1">
                                    <a:lumMod val="75000"/>
                                    <a:lumOff val="25000"/>
                                  </a:schemeClr>
                                </a:solidFill>
                                <a:latin typeface="Cambria Math" panose="02040503050406030204" pitchFamily="18" charset="0"/>
                              </a:rPr>
                              <m:t>0</m:t>
                            </m:r>
                          </m:sub>
                        </m:sSub>
                        <m:r>
                          <a:rPr lang="en-US" sz="2400" b="0" i="1" smtClean="0">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d>
                          <m:dPr>
                            <m:ctrlPr>
                              <a:rPr lang="en-US" sz="2400" b="0" i="1" smtClean="0">
                                <a:solidFill>
                                  <a:schemeClr val="tx1">
                                    <a:lumMod val="75000"/>
                                    <a:lumOff val="25000"/>
                                  </a:schemeClr>
                                </a:solidFill>
                                <a:latin typeface="Cambria Math" panose="02040503050406030204" pitchFamily="18" charset="0"/>
                              </a:rPr>
                            </m:ctrlPr>
                          </m:dPr>
                          <m:e>
                            <m:r>
                              <a:rPr lang="en-US" sz="2400" b="0" i="1" smtClean="0">
                                <a:solidFill>
                                  <a:schemeClr val="tx1">
                                    <a:lumMod val="75000"/>
                                    <a:lumOff val="25000"/>
                                  </a:schemeClr>
                                </a:solidFill>
                                <a:latin typeface="Cambria Math" panose="02040503050406030204" pitchFamily="18" charset="0"/>
                              </a:rPr>
                              <m:t>𝑡</m:t>
                            </m:r>
                            <m:r>
                              <a:rPr lang="en-US" sz="2400" b="0" i="1" smtClean="0">
                                <a:solidFill>
                                  <a:schemeClr val="tx1">
                                    <a:lumMod val="75000"/>
                                    <a:lumOff val="25000"/>
                                  </a:schemeClr>
                                </a:solidFill>
                                <a:latin typeface="Cambria Math" panose="02040503050406030204" pitchFamily="18" charset="0"/>
                              </a:rPr>
                              <m:t>−</m:t>
                            </m:r>
                            <m:sSub>
                              <m:sSubPr>
                                <m:ctrlPr>
                                  <a:rPr lang="en-US" sz="2400" b="0" i="1" smtClean="0">
                                    <a:solidFill>
                                      <a:schemeClr val="tx1">
                                        <a:lumMod val="75000"/>
                                        <a:lumOff val="25000"/>
                                      </a:schemeClr>
                                    </a:solidFill>
                                    <a:latin typeface="Cambria Math" panose="02040503050406030204" pitchFamily="18" charset="0"/>
                                  </a:rPr>
                                </m:ctrlPr>
                              </m:sSubPr>
                              <m:e>
                                <m:r>
                                  <a:rPr lang="en-US" sz="2400" b="0" i="1" smtClean="0">
                                    <a:solidFill>
                                      <a:schemeClr val="tx1">
                                        <a:lumMod val="75000"/>
                                        <a:lumOff val="25000"/>
                                      </a:schemeClr>
                                    </a:solidFill>
                                    <a:latin typeface="Cambria Math" panose="02040503050406030204" pitchFamily="18" charset="0"/>
                                  </a:rPr>
                                  <m:t>𝑇</m:t>
                                </m:r>
                              </m:e>
                              <m:sub>
                                <m:r>
                                  <a:rPr lang="en-US" sz="2400" b="0" i="1" smtClean="0">
                                    <a:solidFill>
                                      <a:schemeClr val="tx1">
                                        <a:lumMod val="75000"/>
                                        <a:lumOff val="25000"/>
                                      </a:schemeClr>
                                    </a:solidFill>
                                    <a:latin typeface="Cambria Math" panose="02040503050406030204" pitchFamily="18" charset="0"/>
                                  </a:rPr>
                                  <m:t>0</m:t>
                                </m:r>
                              </m:sub>
                            </m:sSub>
                          </m:e>
                        </m:d>
                      </m:sup>
                    </m:sSup>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1</m:t>
                        </m:r>
                      </m:e>
                      <m:sub>
                        <m:d>
                          <m:dPr>
                            <m:begChr m:val="{"/>
                            <m:endChr m:val="}"/>
                            <m:ctrlPr>
                              <a:rPr lang="en-US" sz="2400" i="1">
                                <a:solidFill>
                                  <a:schemeClr val="tx1">
                                    <a:lumMod val="75000"/>
                                    <a:lumOff val="25000"/>
                                  </a:schemeClr>
                                </a:solidFill>
                                <a:latin typeface="Cambria Math" panose="02040503050406030204" pitchFamily="18" charset="0"/>
                              </a:rPr>
                            </m:ctrlPr>
                          </m:dPr>
                          <m:e>
                            <m:sSubSup>
                              <m:sSubSupPr>
                                <m:ctrlPr>
                                  <a:rPr lang="en-US" sz="2400" i="1">
                                    <a:solidFill>
                                      <a:schemeClr val="tx1">
                                        <a:lumMod val="75000"/>
                                        <a:lumOff val="25000"/>
                                      </a:schemeClr>
                                    </a:solidFill>
                                    <a:latin typeface="Cambria Math" panose="02040503050406030204" pitchFamily="18" charset="0"/>
                                  </a:rPr>
                                </m:ctrlPr>
                              </m:sSubSupPr>
                              <m:e>
                                <m:r>
                                  <a:rPr lang="en-US" sz="2400" i="1">
                                    <a:solidFill>
                                      <a:schemeClr val="tx1">
                                        <a:lumMod val="75000"/>
                                        <a:lumOff val="25000"/>
                                      </a:schemeClr>
                                    </a:solidFill>
                                    <a:latin typeface="Cambria Math" panose="02040503050406030204" pitchFamily="18" charset="0"/>
                                  </a:rPr>
                                  <m:t>𝑇</m:t>
                                </m:r>
                              </m:e>
                              <m:sub>
                                <m:r>
                                  <a:rPr lang="en-US" sz="2400" i="1">
                                    <a:solidFill>
                                      <a:schemeClr val="tx1">
                                        <a:lumMod val="75000"/>
                                        <a:lumOff val="25000"/>
                                      </a:schemeClr>
                                    </a:solidFill>
                                    <a:latin typeface="Cambria Math" panose="02040503050406030204" pitchFamily="18" charset="0"/>
                                  </a:rPr>
                                  <m:t>𝐿</m:t>
                                </m:r>
                              </m:sub>
                              <m:sup>
                                <m:r>
                                  <a:rPr lang="en-US" sz="2400" i="1">
                                    <a:solidFill>
                                      <a:schemeClr val="tx1">
                                        <a:lumMod val="75000"/>
                                        <a:lumOff val="25000"/>
                                      </a:schemeClr>
                                    </a:solidFill>
                                    <a:latin typeface="Cambria Math" panose="02040503050406030204" pitchFamily="18" charset="0"/>
                                  </a:rPr>
                                  <m:t>0</m:t>
                                </m:r>
                              </m:sup>
                            </m:sSubSup>
                            <m:r>
                              <a:rPr lang="en-US" sz="2400" i="1">
                                <a:solidFill>
                                  <a:schemeClr val="tx1">
                                    <a:lumMod val="75000"/>
                                    <a:lumOff val="25000"/>
                                  </a:schemeClr>
                                </a:solidFill>
                                <a:latin typeface="Cambria Math" panose="02040503050406030204" pitchFamily="18" charset="0"/>
                              </a:rPr>
                              <m:t>&gt;</m:t>
                            </m:r>
                            <m:r>
                              <a:rPr lang="en-US" sz="2400" i="1">
                                <a:solidFill>
                                  <a:schemeClr val="tx1">
                                    <a:lumMod val="75000"/>
                                    <a:lumOff val="25000"/>
                                  </a:schemeClr>
                                </a:solidFill>
                                <a:latin typeface="Cambria Math" panose="02040503050406030204" pitchFamily="18" charset="0"/>
                              </a:rPr>
                              <m:t>𝑡</m:t>
                            </m:r>
                          </m:e>
                        </m:d>
                      </m:sub>
                    </m:sSub>
                    <m:r>
                      <a:rPr lang="en-US" sz="2400" i="1">
                        <a:solidFill>
                          <a:schemeClr val="tx1">
                            <a:lumMod val="75000"/>
                            <a:lumOff val="25000"/>
                          </a:schemeClr>
                        </a:solidFill>
                        <a:latin typeface="Cambria Math" panose="02040503050406030204" pitchFamily="18" charset="0"/>
                      </a:rPr>
                      <m:t>, </m:t>
                    </m:r>
                    <m:r>
                      <a:rPr lang="en-US" sz="2400" i="1">
                        <a:solidFill>
                          <a:schemeClr val="tx1">
                            <a:lumMod val="75000"/>
                            <a:lumOff val="25000"/>
                          </a:schemeClr>
                        </a:solidFill>
                        <a:latin typeface="Cambria Math" panose="02040503050406030204" pitchFamily="18" charset="0"/>
                      </a:rPr>
                      <m:t>𝑡</m:t>
                    </m:r>
                    <m:r>
                      <a:rPr lang="en-US" sz="2400" i="1" smtClean="0">
                        <a:solidFill>
                          <a:schemeClr val="tx1">
                            <a:lumMod val="75000"/>
                            <a:lumOff val="25000"/>
                          </a:schemeClr>
                        </a:solidFill>
                        <a:latin typeface="Cambria Math" panose="02040503050406030204" pitchFamily="18" charset="0"/>
                        <a:ea typeface="Cambria Math" panose="02040503050406030204" pitchFamily="18" charset="0"/>
                      </a:rPr>
                      <m:t>&gt;</m:t>
                    </m:r>
                    <m:sSub>
                      <m:sSubPr>
                        <m:ctrlPr>
                          <a:rPr lang="en-US" sz="24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400" i="1">
                            <a:solidFill>
                              <a:schemeClr val="tx1">
                                <a:lumMod val="75000"/>
                                <a:lumOff val="25000"/>
                              </a:schemeClr>
                            </a:solidFill>
                            <a:latin typeface="Cambria Math" panose="02040503050406030204" pitchFamily="18" charset="0"/>
                            <a:ea typeface="Cambria Math" panose="02040503050406030204" pitchFamily="18" charset="0"/>
                          </a:rPr>
                          <m:t>0</m:t>
                        </m:r>
                      </m:sub>
                    </m:sSub>
                  </m:oMath>
                </a14:m>
                <a:endParaRPr lang="en-US" sz="2400" dirty="0" smtClean="0">
                  <a:solidFill>
                    <a:schemeClr val="tx1">
                      <a:lumMod val="75000"/>
                      <a:lumOff val="25000"/>
                    </a:schemeClr>
                  </a:solidFill>
                  <a:ea typeface="Cambria Math" panose="02040503050406030204" pitchFamily="18" charset="0"/>
                </a:endParaRPr>
              </a:p>
              <a:p>
                <a:pPr marL="342900" indent="-342900">
                  <a:buFont typeface="Arial" panose="020B0604020202020204" pitchFamily="34" charset="0"/>
                  <a:buChar char="•"/>
                </a:pPr>
                <a:r>
                  <a:rPr lang="en-US" sz="2400" dirty="0" smtClean="0">
                    <a:solidFill>
                      <a:schemeClr val="tx1">
                        <a:lumMod val="75000"/>
                        <a:lumOff val="25000"/>
                      </a:schemeClr>
                    </a:solidFill>
                  </a:rPr>
                  <a:t>Therefore, we get that the price is equal to </a:t>
                </a:r>
              </a:p>
              <a:p>
                <a:pPr/>
                <a14:m>
                  <m:oMathPara xmlns:m="http://schemas.openxmlformats.org/officeDocument/2006/math">
                    <m:oMathParaPr>
                      <m:jc m:val="left"/>
                    </m:oMathParaPr>
                    <m:oMath xmlns:m="http://schemas.openxmlformats.org/officeDocument/2006/math">
                      <m:sSub>
                        <m:sSubPr>
                          <m:ctrlPr>
                            <a:rPr lang="en-US" sz="2000" i="1">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       </m:t>
                          </m:r>
                          <m:r>
                            <a:rPr lang="en-US" sz="2000" b="0" i="1" smtClean="0">
                              <a:solidFill>
                                <a:schemeClr val="tx1">
                                  <a:lumMod val="75000"/>
                                  <a:lumOff val="25000"/>
                                </a:schemeClr>
                              </a:solidFill>
                              <a:latin typeface="Cambria Math" panose="02040503050406030204" pitchFamily="18" charset="0"/>
                            </a:rPr>
                            <m:t>𝐾</m:t>
                          </m:r>
                        </m:e>
                        <m:sub>
                          <m:r>
                            <a:rPr lang="en-US" sz="2000" i="1">
                              <a:solidFill>
                                <a:schemeClr val="tx1">
                                  <a:lumMod val="75000"/>
                                  <a:lumOff val="25000"/>
                                </a:schemeClr>
                              </a:solidFill>
                              <a:latin typeface="Cambria Math" panose="02040503050406030204" pitchFamily="18" charset="0"/>
                            </a:rPr>
                            <m:t>1</m:t>
                          </m:r>
                          <m:r>
                            <a:rPr lang="en-US" sz="2000" b="0" i="1" smtClean="0">
                              <a:solidFill>
                                <a:schemeClr val="tx1">
                                  <a:lumMod val="75000"/>
                                  <a:lumOff val="25000"/>
                                </a:schemeClr>
                              </a:solidFill>
                              <a:latin typeface="Cambria Math" panose="02040503050406030204" pitchFamily="18" charset="0"/>
                            </a:rPr>
                            <m:t>1</m:t>
                          </m:r>
                        </m:sub>
                      </m:sSub>
                      <m:r>
                        <a:rPr lang="en-US" sz="2000" i="1">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𝐾</m:t>
                          </m:r>
                        </m:e>
                        <m:sub>
                          <m:r>
                            <a:rPr lang="en-US" sz="2000" b="0" i="1" smtClean="0">
                              <a:solidFill>
                                <a:schemeClr val="tx1">
                                  <a:lumMod val="75000"/>
                                  <a:lumOff val="25000"/>
                                </a:schemeClr>
                              </a:solidFill>
                              <a:latin typeface="Cambria Math" panose="02040503050406030204" pitchFamily="18" charset="0"/>
                            </a:rPr>
                            <m:t>1</m:t>
                          </m:r>
                          <m:r>
                            <a:rPr lang="en-US" sz="2000" i="1">
                              <a:solidFill>
                                <a:schemeClr val="tx1">
                                  <a:lumMod val="75000"/>
                                  <a:lumOff val="25000"/>
                                </a:schemeClr>
                              </a:solidFill>
                              <a:latin typeface="Cambria Math" panose="02040503050406030204" pitchFamily="18" charset="0"/>
                            </a:rPr>
                            <m:t>2</m:t>
                          </m:r>
                        </m:sub>
                      </m:sSub>
                      <m:r>
                        <a:rPr lang="en-US" sz="2000" i="1">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sSub>
                            <m:sSubPr>
                              <m:ctrlPr>
                                <a:rPr lang="en-US" sz="200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𝐾</m:t>
                              </m:r>
                            </m:e>
                            <m:sub>
                              <m:r>
                                <a:rPr lang="en-US" sz="2000" b="0" i="1" smtClean="0">
                                  <a:solidFill>
                                    <a:schemeClr val="tx1">
                                      <a:lumMod val="75000"/>
                                      <a:lumOff val="25000"/>
                                    </a:schemeClr>
                                  </a:solidFill>
                                  <a:latin typeface="Cambria Math" panose="02040503050406030204" pitchFamily="18" charset="0"/>
                                </a:rPr>
                                <m:t>2</m:t>
                              </m:r>
                            </m:sub>
                          </m:sSub>
                          <m:r>
                            <a:rPr lang="en-US" sz="2000" b="0" i="1" smtClean="0">
                              <a:solidFill>
                                <a:schemeClr val="tx1">
                                  <a:lumMod val="75000"/>
                                  <a:lumOff val="25000"/>
                                </a:schemeClr>
                              </a:solidFill>
                              <a:latin typeface="Cambria Math" panose="02040503050406030204" pitchFamily="18" charset="0"/>
                            </a:rPr>
                            <m:t>+</m:t>
                          </m:r>
                          <m:r>
                            <a:rPr lang="en-US" sz="2000" b="0" i="1" smtClean="0">
                              <a:solidFill>
                                <a:schemeClr val="tx1">
                                  <a:lumMod val="75000"/>
                                  <a:lumOff val="25000"/>
                                </a:schemeClr>
                              </a:solidFill>
                              <a:latin typeface="Cambria Math" panose="02040503050406030204" pitchFamily="18" charset="0"/>
                            </a:rPr>
                            <m:t>𝐾</m:t>
                          </m:r>
                        </m:e>
                        <m:sub>
                          <m:r>
                            <a:rPr lang="en-US" sz="2000" i="1">
                              <a:solidFill>
                                <a:schemeClr val="tx1">
                                  <a:lumMod val="75000"/>
                                  <a:lumOff val="25000"/>
                                </a:schemeClr>
                              </a:solidFill>
                              <a:latin typeface="Cambria Math" panose="02040503050406030204" pitchFamily="18" charset="0"/>
                            </a:rPr>
                            <m:t>3</m:t>
                          </m:r>
                        </m:sub>
                      </m:sSub>
                    </m:oMath>
                  </m:oMathPara>
                </a14:m>
                <a:endParaRPr lang="en-US" sz="2000" i="1" dirty="0" smtClean="0">
                  <a:solidFill>
                    <a:schemeClr val="tx1">
                      <a:lumMod val="75000"/>
                      <a:lumOff val="25000"/>
                    </a:schemeClr>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sz="2000" b="0" i="1" smtClean="0">
                          <a:solidFill>
                            <a:schemeClr val="tx1">
                              <a:lumMod val="75000"/>
                              <a:lumOff val="25000"/>
                            </a:schemeClr>
                          </a:solidFill>
                          <a:latin typeface="Cambria Math" panose="02040503050406030204" pitchFamily="18" charset="0"/>
                        </a:rPr>
                        <m:t>       =</m:t>
                      </m:r>
                      <m:sSup>
                        <m:sSupPr>
                          <m:ctrlPr>
                            <a:rPr lang="en-US" sz="2000" b="0" i="1" smtClean="0">
                              <a:solidFill>
                                <a:schemeClr val="tx1">
                                  <a:lumMod val="75000"/>
                                  <a:lumOff val="25000"/>
                                </a:schemeClr>
                              </a:solidFill>
                              <a:latin typeface="Cambria Math" panose="02040503050406030204" pitchFamily="18" charset="0"/>
                            </a:rPr>
                          </m:ctrlPr>
                        </m:sSupPr>
                        <m:e>
                          <m:r>
                            <a:rPr lang="en-US" sz="2000" b="0" i="1" smtClean="0">
                              <a:solidFill>
                                <a:schemeClr val="tx1">
                                  <a:lumMod val="75000"/>
                                  <a:lumOff val="25000"/>
                                </a:schemeClr>
                              </a:solidFill>
                              <a:latin typeface="Cambria Math" panose="02040503050406030204" pitchFamily="18" charset="0"/>
                            </a:rPr>
                            <m:t>𝑒</m:t>
                          </m:r>
                        </m:e>
                        <m:sup>
                          <m:d>
                            <m:dPr>
                              <m:ctrlPr>
                                <a:rPr lang="en-US" sz="2000" b="0" i="1" smtClean="0">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𝜆</m:t>
                              </m:r>
                              <m:r>
                                <a:rPr lang="en-US" sz="2000" b="0" i="1" smtClean="0">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𝜆</m:t>
                                  </m:r>
                                </m:e>
                                <m:sub>
                                  <m:r>
                                    <a:rPr lang="en-US" sz="2000" i="1">
                                      <a:solidFill>
                                        <a:schemeClr val="tx1">
                                          <a:lumMod val="75000"/>
                                          <a:lumOff val="25000"/>
                                        </a:schemeClr>
                                      </a:solidFill>
                                      <a:latin typeface="Cambria Math" panose="02040503050406030204" pitchFamily="18" charset="0"/>
                                    </a:rPr>
                                    <m:t>0</m:t>
                                  </m:r>
                                </m:sub>
                              </m:sSub>
                            </m:e>
                          </m:d>
                          <m:sSub>
                            <m:sSubPr>
                              <m:ctrlPr>
                                <a:rPr lang="en-US" sz="2000" b="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0</m:t>
                              </m:r>
                            </m:sub>
                          </m:sSub>
                          <m:r>
                            <a:rPr lang="en-US" sz="2000" b="0" i="1" smtClean="0">
                              <a:solidFill>
                                <a:schemeClr val="tx1">
                                  <a:lumMod val="75000"/>
                                  <a:lumOff val="25000"/>
                                </a:schemeClr>
                              </a:solidFill>
                              <a:latin typeface="Cambria Math" panose="02040503050406030204" pitchFamily="18" charset="0"/>
                            </a:rPr>
                            <m:t> (</m:t>
                          </m:r>
                        </m:sup>
                      </m:sSup>
                      <m:r>
                        <a:rPr lang="en-US" sz="2000" i="1">
                          <a:solidFill>
                            <a:schemeClr val="tx1">
                              <a:lumMod val="75000"/>
                              <a:lumOff val="25000"/>
                            </a:schemeClr>
                          </a:solidFill>
                          <a:latin typeface="Cambria Math" panose="02040503050406030204" pitchFamily="18" charset="0"/>
                        </a:rPr>
                        <m:t>𝐸</m:t>
                      </m:r>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𝐿</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r>
                            <a:rPr lang="en-US" sz="2000" b="0" i="1" smtClean="0">
                              <a:solidFill>
                                <a:schemeClr val="tx1">
                                  <a:lumMod val="75000"/>
                                  <a:lumOff val="25000"/>
                                </a:schemeClr>
                              </a:solidFill>
                              <a:latin typeface="Cambria Math" panose="02040503050406030204" pitchFamily="18" charset="0"/>
                            </a:rPr>
                            <m:t>−</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𝛼</m:t>
                          </m:r>
                          <m:sSub>
                            <m:sSub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r>
                            <a:rPr lang="en-US" sz="2000" i="1">
                              <a:solidFill>
                                <a:schemeClr val="tx1">
                                  <a:lumMod val="75000"/>
                                  <a:lumOff val="25000"/>
                                </a:schemeClr>
                              </a:solidFill>
                              <a:latin typeface="Cambria Math" panose="02040503050406030204" pitchFamily="18" charset="0"/>
                            </a:rPr>
                            <m:t>−</m:t>
                          </m:r>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𝑟</m:t>
                              </m:r>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ea typeface="Cambria Math" panose="02040503050406030204" pitchFamily="18" charset="0"/>
                                </a:rPr>
                                <m:t>𝛼</m:t>
                              </m:r>
                              <m:r>
                                <a:rPr lang="en-US" sz="2000" i="1">
                                  <a:solidFill>
                                    <a:schemeClr val="tx1">
                                      <a:lumMod val="75000"/>
                                      <a:lumOff val="25000"/>
                                    </a:schemeClr>
                                  </a:solidFill>
                                  <a:latin typeface="Cambria Math" panose="02040503050406030204" pitchFamily="18" charset="0"/>
                                  <a:ea typeface="Cambria Math" panose="02040503050406030204" pitchFamily="18" charset="0"/>
                                </a:rPr>
                                <m:t>−</m:t>
                              </m:r>
                              <m:r>
                                <a:rPr lang="en-US" sz="2000" i="1" smtClean="0">
                                  <a:solidFill>
                                    <a:schemeClr val="tx1">
                                      <a:lumMod val="75000"/>
                                      <a:lumOff val="25000"/>
                                    </a:schemeClr>
                                  </a:solidFill>
                                  <a:latin typeface="Cambria Math" panose="02040503050406030204" pitchFamily="18" charset="0"/>
                                </a:rPr>
                                <m:t>𝜆</m:t>
                              </m:r>
                            </m:e>
                          </m:d>
                          <m:sSubSup>
                            <m:sSubSupPr>
                              <m:ctrlPr>
                                <a:rPr lang="en-US" sz="2000" i="1" smtClean="0">
                                  <a:solidFill>
                                    <a:schemeClr val="tx1">
                                      <a:lumMod val="75000"/>
                                      <a:lumOff val="25000"/>
                                    </a:schemeClr>
                                  </a:solidFill>
                                  <a:latin typeface="Cambria Math" panose="02040503050406030204" pitchFamily="18" charset="0"/>
                                </a:rPr>
                              </m:ctrlPr>
                            </m:sSubSup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𝐿</m:t>
                              </m:r>
                            </m:sub>
                            <m:sup>
                              <m:r>
                                <a:rPr lang="en-US" sz="2000" b="0" i="1" smtClean="0">
                                  <a:solidFill>
                                    <a:schemeClr val="tx1">
                                      <a:lumMod val="75000"/>
                                      <a:lumOff val="25000"/>
                                    </a:schemeClr>
                                  </a:solidFill>
                                  <a:latin typeface="Cambria Math" panose="02040503050406030204" pitchFamily="18" charset="0"/>
                                </a:rPr>
                                <m:t>0</m:t>
                              </m:r>
                            </m:sup>
                          </m:sSubSup>
                        </m:sup>
                      </m:sSup>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𝐾</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r>
                            <a:rPr lang="en-US" sz="2000" i="1">
                              <a:solidFill>
                                <a:schemeClr val="tx1">
                                  <a:lumMod val="75000"/>
                                  <a:lumOff val="25000"/>
                                </a:schemeClr>
                              </a:solidFill>
                              <a:latin typeface="Cambria Math" panose="02040503050406030204" pitchFamily="18" charset="0"/>
                            </a:rPr>
                            <m:t>−</m:t>
                          </m:r>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𝑟</m:t>
                              </m:r>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𝜆</m:t>
                              </m:r>
                            </m:e>
                          </m:d>
                          <m:sSubSup>
                            <m:sSubSupPr>
                              <m:ctrlPr>
                                <a:rPr lang="en-US" sz="2000" i="1">
                                  <a:solidFill>
                                    <a:schemeClr val="tx1">
                                      <a:lumMod val="75000"/>
                                      <a:lumOff val="25000"/>
                                    </a:schemeClr>
                                  </a:solidFill>
                                  <a:latin typeface="Cambria Math" panose="02040503050406030204" pitchFamily="18" charset="0"/>
                                </a:rPr>
                              </m:ctrlPr>
                            </m:sSubSupPr>
                            <m:e>
                              <m:r>
                                <a:rPr lang="en-US" sz="2000" i="1">
                                  <a:solidFill>
                                    <a:schemeClr val="tx1">
                                      <a:lumMod val="75000"/>
                                      <a:lumOff val="25000"/>
                                    </a:schemeClr>
                                  </a:solidFill>
                                  <a:latin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rPr>
                                <m:t>𝐿</m:t>
                              </m:r>
                            </m:sub>
                            <m:sup>
                              <m:r>
                                <a:rPr lang="en-US" sz="2000" i="1">
                                  <a:solidFill>
                                    <a:schemeClr val="tx1">
                                      <a:lumMod val="75000"/>
                                      <a:lumOff val="25000"/>
                                    </a:schemeClr>
                                  </a:solidFill>
                                  <a:latin typeface="Cambria Math" panose="02040503050406030204" pitchFamily="18" charset="0"/>
                                </a:rPr>
                                <m:t>0</m:t>
                              </m:r>
                            </m:sup>
                          </m:sSubSup>
                        </m:sup>
                      </m:sSup>
                      <m:r>
                        <a:rPr lang="en-US" sz="2000" b="0" i="1" smtClean="0">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1</m:t>
                          </m:r>
                        </m:e>
                        <m:sub>
                          <m:d>
                            <m:dPr>
                              <m:begChr m:val="{"/>
                              <m:endChr m:val="}"/>
                              <m:ctrlPr>
                                <a:rPr lang="en-US" sz="2000" i="1">
                                  <a:solidFill>
                                    <a:schemeClr val="tx1">
                                      <a:lumMod val="75000"/>
                                      <a:lumOff val="25000"/>
                                    </a:schemeClr>
                                  </a:solidFill>
                                  <a:latin typeface="Cambria Math" panose="02040503050406030204" pitchFamily="18" charset="0"/>
                                </a:rPr>
                              </m:ctrlPr>
                            </m:dPr>
                            <m:e>
                              <m:sSubSup>
                                <m:sSubSupPr>
                                  <m:ctrlPr>
                                    <a:rPr lang="en-US" sz="2000" i="1">
                                      <a:solidFill>
                                        <a:schemeClr val="tx1">
                                          <a:lumMod val="75000"/>
                                          <a:lumOff val="25000"/>
                                        </a:schemeClr>
                                      </a:solidFill>
                                      <a:latin typeface="Cambria Math" panose="02040503050406030204" pitchFamily="18" charset="0"/>
                                    </a:rPr>
                                  </m:ctrlPr>
                                </m:sSubSupPr>
                                <m:e>
                                  <m:r>
                                    <a:rPr lang="en-US" sz="2000" i="1">
                                      <a:solidFill>
                                        <a:schemeClr val="tx1">
                                          <a:lumMod val="75000"/>
                                          <a:lumOff val="25000"/>
                                        </a:schemeClr>
                                      </a:solidFill>
                                      <a:latin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rPr>
                                    <m:t>𝐿</m:t>
                                  </m:r>
                                </m:sub>
                                <m:sup>
                                  <m:r>
                                    <a:rPr lang="en-US" sz="2000" i="1">
                                      <a:solidFill>
                                        <a:schemeClr val="tx1">
                                          <a:lumMod val="75000"/>
                                          <a:lumOff val="25000"/>
                                        </a:schemeClr>
                                      </a:solidFill>
                                      <a:latin typeface="Cambria Math" panose="02040503050406030204" pitchFamily="18" charset="0"/>
                                    </a:rPr>
                                    <m:t>0</m:t>
                                  </m:r>
                                </m:sup>
                              </m:sSubSup>
                              <m:r>
                                <a:rPr lang="en-US" sz="2000" i="1">
                                  <a:solidFill>
                                    <a:schemeClr val="tx1">
                                      <a:lumMod val="75000"/>
                                      <a:lumOff val="25000"/>
                                    </a:schemeClr>
                                  </a:solidFill>
                                  <a:latin typeface="Cambria Math" panose="02040503050406030204" pitchFamily="18" charset="0"/>
                                  <a:ea typeface="Cambria Math" panose="02040503050406030204" pitchFamily="18" charset="0"/>
                                </a:rPr>
                                <m:t>≤</m:t>
                              </m:r>
                              <m:r>
                                <a:rPr lang="en-US" sz="2000" i="1">
                                  <a:solidFill>
                                    <a:schemeClr val="tx1">
                                      <a:lumMod val="75000"/>
                                      <a:lumOff val="25000"/>
                                    </a:schemeClr>
                                  </a:solidFill>
                                  <a:latin typeface="Cambria Math" panose="02040503050406030204" pitchFamily="18" charset="0"/>
                                  <a:ea typeface="Cambria Math" panose="02040503050406030204" pitchFamily="18" charset="0"/>
                                </a:rPr>
                                <m:t>𝑇</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𝑆</m:t>
                                  </m:r>
                                </m:e>
                                <m:sub>
                                  <m:sSub>
                                    <m:sSub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sub>
                              </m:sSub>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&lt;</m:t>
                              </m:r>
                              <m:sSub>
                                <m:sSub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𝐿</m:t>
                                  </m:r>
                                </m:e>
                                <m:sub>
                                  <m:sSub>
                                    <m:sSub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rPr>
                                        <m:t>0</m:t>
                                      </m:r>
                                    </m:sub>
                                  </m:sSub>
                                </m:sub>
                              </m:sSub>
                            </m:e>
                          </m:d>
                        </m:sub>
                      </m:sSub>
                      <m:r>
                        <a:rPr lang="en-US" sz="2000" i="1">
                          <a:solidFill>
                            <a:schemeClr val="tx1">
                              <a:lumMod val="75000"/>
                              <a:lumOff val="25000"/>
                            </a:schemeClr>
                          </a:solidFill>
                          <a:latin typeface="Cambria Math" panose="02040503050406030204" pitchFamily="18" charset="0"/>
                        </a:rPr>
                        <m:t>]</m:t>
                      </m:r>
                    </m:oMath>
                  </m:oMathPara>
                </a14:m>
                <a:endParaRPr lang="en-US" sz="2000" dirty="0" smtClean="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000" b="0" i="1" smtClean="0">
                          <a:solidFill>
                            <a:schemeClr val="tx1">
                              <a:lumMod val="75000"/>
                              <a:lumOff val="25000"/>
                            </a:schemeClr>
                          </a:solidFill>
                          <a:latin typeface="Cambria Math" panose="02040503050406030204" pitchFamily="18" charset="0"/>
                        </a:rPr>
                        <m:t>       +</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𝜆</m:t>
                              </m:r>
                              <m:r>
                                <a:rPr lang="en-US" sz="2000" i="1">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𝜆</m:t>
                                  </m:r>
                                </m:e>
                                <m:sub>
                                  <m:r>
                                    <a:rPr lang="en-US" sz="2000" i="1">
                                      <a:solidFill>
                                        <a:schemeClr val="tx1">
                                          <a:lumMod val="75000"/>
                                          <a:lumOff val="25000"/>
                                        </a:schemeClr>
                                      </a:solidFill>
                                      <a:latin typeface="Cambria Math" panose="02040503050406030204" pitchFamily="18" charset="0"/>
                                    </a:rPr>
                                    <m:t>0</m:t>
                                  </m:r>
                                </m:sub>
                              </m:sSub>
                            </m:e>
                          </m:d>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rPr>
                                <m:t>0</m:t>
                              </m:r>
                            </m:sub>
                          </m:sSub>
                          <m:r>
                            <a:rPr lang="en-US" sz="2000" i="1">
                              <a:solidFill>
                                <a:schemeClr val="tx1">
                                  <a:lumMod val="75000"/>
                                  <a:lumOff val="25000"/>
                                </a:schemeClr>
                              </a:solidFill>
                              <a:latin typeface="Cambria Math" panose="02040503050406030204" pitchFamily="18" charset="0"/>
                            </a:rPr>
                            <m:t> (</m:t>
                          </m:r>
                        </m:sup>
                      </m:sSup>
                      <m:r>
                        <a:rPr lang="en-US" sz="2000" i="1">
                          <a:solidFill>
                            <a:schemeClr val="tx1">
                              <a:lumMod val="75000"/>
                              <a:lumOff val="25000"/>
                            </a:schemeClr>
                          </a:solidFill>
                          <a:latin typeface="Cambria Math" panose="02040503050406030204" pitchFamily="18" charset="0"/>
                        </a:rPr>
                        <m:t>𝐸</m:t>
                      </m:r>
                      <m:r>
                        <a:rPr lang="en-US" sz="2000" i="1">
                          <a:solidFill>
                            <a:schemeClr val="tx1">
                              <a:lumMod val="75000"/>
                              <a:lumOff val="25000"/>
                            </a:schemeClr>
                          </a:solidFill>
                          <a:latin typeface="Cambria Math" panose="02040503050406030204" pitchFamily="18" charset="0"/>
                        </a:rPr>
                        <m:t>[(</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r>
                            <a:rPr lang="en-US" sz="2000" b="0" i="1" smtClean="0">
                              <a:solidFill>
                                <a:schemeClr val="tx1">
                                  <a:lumMod val="75000"/>
                                  <a:lumOff val="25000"/>
                                </a:schemeClr>
                              </a:solidFill>
                              <a:latin typeface="Cambria Math" panose="02040503050406030204" pitchFamily="18" charset="0"/>
                            </a:rPr>
                            <m:t>−</m:t>
                          </m:r>
                          <m:d>
                            <m:dPr>
                              <m:ctrlPr>
                                <a:rPr lang="en-US" sz="2000" i="1">
                                  <a:solidFill>
                                    <a:schemeClr val="tx1">
                                      <a:lumMod val="75000"/>
                                      <a:lumOff val="25000"/>
                                    </a:schemeClr>
                                  </a:solidFill>
                                  <a:latin typeface="Cambria Math" panose="02040503050406030204" pitchFamily="18" charset="0"/>
                                </a:rPr>
                              </m:ctrlPr>
                            </m:dPr>
                            <m:e>
                              <m:r>
                                <a:rPr lang="en-US" sz="2000" i="1" smtClean="0">
                                  <a:solidFill>
                                    <a:schemeClr val="tx1">
                                      <a:lumMod val="75000"/>
                                      <a:lumOff val="25000"/>
                                    </a:schemeClr>
                                  </a:solidFill>
                                  <a:latin typeface="Cambria Math" panose="02040503050406030204" pitchFamily="18" charset="0"/>
                                </a:rPr>
                                <m:t>𝑟</m:t>
                              </m:r>
                              <m:r>
                                <a:rPr lang="en-US" sz="2000" b="0" i="1" smtClean="0">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𝜆</m:t>
                              </m:r>
                            </m:e>
                          </m:d>
                          <m:sSub>
                            <m:sSubPr>
                              <m:ctrlPr>
                                <a:rPr lang="en-US" sz="200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0</m:t>
                              </m:r>
                            </m:sub>
                          </m:sSub>
                        </m:sup>
                      </m:sSup>
                      <m:r>
                        <a:rPr lang="en-US" sz="2000" b="0" i="1" smtClean="0">
                          <a:solidFill>
                            <a:schemeClr val="tx1">
                              <a:lumMod val="75000"/>
                              <a:lumOff val="25000"/>
                            </a:schemeClr>
                          </a:solidFill>
                          <a:latin typeface="Cambria Math" panose="02040503050406030204" pitchFamily="18" charset="0"/>
                        </a:rPr>
                        <m:t>(</m:t>
                      </m:r>
                      <m:sSub>
                        <m:sSubPr>
                          <m:ctrlPr>
                            <a:rPr lang="en-US" sz="2000" b="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𝑆</m:t>
                          </m:r>
                        </m:e>
                        <m:sub>
                          <m:sSub>
                            <m:sSubPr>
                              <m:ctrlPr>
                                <a:rPr lang="en-US" sz="2000" b="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0</m:t>
                              </m:r>
                            </m:sub>
                          </m:sSub>
                        </m:sub>
                      </m:sSub>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𝐾</m:t>
                      </m:r>
                      <m:sSup>
                        <m:sSupPr>
                          <m:ctrlPr>
                            <a:rPr lang="en-US" sz="2000" i="1" smtClean="0">
                              <a:solidFill>
                                <a:schemeClr val="tx1">
                                  <a:lumMod val="75000"/>
                                  <a:lumOff val="25000"/>
                                </a:schemeClr>
                              </a:solidFill>
                              <a:latin typeface="Cambria Math" panose="02040503050406030204" pitchFamily="18" charset="0"/>
                            </a:rPr>
                          </m:ctrlPr>
                        </m:sSupPr>
                        <m:e>
                          <m:r>
                            <a:rPr lang="en-US" sz="2000" b="0" i="1" smtClean="0">
                              <a:solidFill>
                                <a:schemeClr val="tx1">
                                  <a:lumMod val="75000"/>
                                  <a:lumOff val="25000"/>
                                </a:schemeClr>
                              </a:solidFill>
                              <a:latin typeface="Cambria Math" panose="02040503050406030204" pitchFamily="18" charset="0"/>
                            </a:rPr>
                            <m:t>)</m:t>
                          </m:r>
                        </m:e>
                        <m:sup>
                          <m:r>
                            <a:rPr lang="en-US" sz="2000" b="0" i="1" smtClean="0">
                              <a:solidFill>
                                <a:schemeClr val="tx1">
                                  <a:lumMod val="75000"/>
                                  <a:lumOff val="25000"/>
                                </a:schemeClr>
                              </a:solidFill>
                              <a:latin typeface="Cambria Math" panose="02040503050406030204" pitchFamily="18" charset="0"/>
                            </a:rPr>
                            <m:t>+</m:t>
                          </m:r>
                        </m:sup>
                      </m:sSup>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1</m:t>
                          </m:r>
                        </m:e>
                        <m:sub>
                          <m:d>
                            <m:dPr>
                              <m:begChr m:val="{"/>
                              <m:endChr m:val="}"/>
                              <m:ctrlPr>
                                <a:rPr lang="en-US" sz="2000" i="1">
                                  <a:solidFill>
                                    <a:schemeClr val="tx1">
                                      <a:lumMod val="75000"/>
                                      <a:lumOff val="25000"/>
                                    </a:schemeClr>
                                  </a:solidFill>
                                  <a:latin typeface="Cambria Math" panose="02040503050406030204" pitchFamily="18" charset="0"/>
                                </a:rPr>
                              </m:ctrlPr>
                            </m:dPr>
                            <m:e>
                              <m:sSub>
                                <m:sSubPr>
                                  <m:ctrlPr>
                                    <a:rPr lang="en-US" sz="200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𝑆</m:t>
                                  </m:r>
                                </m:e>
                                <m:sub>
                                  <m:sSub>
                                    <m:sSubPr>
                                      <m:ctrlPr>
                                        <a:rPr lang="en-US" sz="200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0</m:t>
                                      </m:r>
                                    </m:sub>
                                  </m:sSub>
                                </m:sub>
                              </m:sSub>
                              <m:r>
                                <a:rPr lang="en-US" sz="2000" i="1" smtClean="0">
                                  <a:solidFill>
                                    <a:schemeClr val="tx1">
                                      <a:lumMod val="75000"/>
                                      <a:lumOff val="25000"/>
                                    </a:schemeClr>
                                  </a:solidFill>
                                  <a:latin typeface="Cambria Math" panose="02040503050406030204" pitchFamily="18" charset="0"/>
                                  <a:ea typeface="Cambria Math" panose="02040503050406030204" pitchFamily="18" charset="0"/>
                                </a:rPr>
                                <m:t> ≥</m:t>
                              </m:r>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rPr>
                                    <m:t>𝐿</m:t>
                                  </m:r>
                                </m:e>
                                <m:sub>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ea typeface="Cambria Math" panose="02040503050406030204" pitchFamily="18" charset="0"/>
                                        </a:rPr>
                                        <m:t>0</m:t>
                                      </m:r>
                                    </m:sub>
                                  </m:sSub>
                                </m:sub>
                              </m:sSub>
                            </m:e>
                          </m:d>
                        </m:sub>
                      </m:sSub>
                      <m:r>
                        <a:rPr lang="en-US" sz="2000" i="1">
                          <a:solidFill>
                            <a:schemeClr val="tx1">
                              <a:lumMod val="75000"/>
                              <a:lumOff val="25000"/>
                            </a:schemeClr>
                          </a:solidFill>
                          <a:latin typeface="Cambria Math" panose="02040503050406030204" pitchFamily="18" charset="0"/>
                        </a:rPr>
                        <m:t>]</m:t>
                      </m:r>
                    </m:oMath>
                  </m:oMathPara>
                </a14:m>
                <a:endParaRPr lang="en-US" sz="2000" dirty="0">
                  <a:solidFill>
                    <a:schemeClr val="tx1">
                      <a:lumMod val="75000"/>
                      <a:lumOff val="25000"/>
                    </a:schemeClr>
                  </a:solidFill>
                </a:endParaRPr>
              </a:p>
              <a:p>
                <a14:m>
                  <m:oMath xmlns:m="http://schemas.openxmlformats.org/officeDocument/2006/math">
                    <m:r>
                      <a:rPr lang="en-US" sz="2000" b="0" i="0" smtClean="0">
                        <a:solidFill>
                          <a:schemeClr val="tx1">
                            <a:lumMod val="75000"/>
                            <a:lumOff val="25000"/>
                          </a:schemeClr>
                        </a:solidFill>
                        <a:latin typeface="Cambria Math" panose="02040503050406030204" pitchFamily="18" charset="0"/>
                      </a:rPr>
                      <m:t>       </m:t>
                    </m:r>
                    <m:r>
                      <a:rPr lang="en-US" sz="2000">
                        <a:solidFill>
                          <a:schemeClr val="tx1">
                            <a:lumMod val="75000"/>
                            <a:lumOff val="25000"/>
                          </a:schemeClr>
                        </a:solidFill>
                        <a:latin typeface="Cambria Math" panose="02040503050406030204" pitchFamily="18" charset="0"/>
                      </a:rPr>
                      <m:t>+</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𝜆</m:t>
                            </m:r>
                            <m:r>
                              <a:rPr lang="en-US" sz="2000" i="1">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𝜆</m:t>
                                </m:r>
                              </m:e>
                              <m:sub>
                                <m:r>
                                  <a:rPr lang="en-US" sz="2000" i="1">
                                    <a:solidFill>
                                      <a:schemeClr val="tx1">
                                        <a:lumMod val="75000"/>
                                        <a:lumOff val="25000"/>
                                      </a:schemeClr>
                                    </a:solidFill>
                                    <a:latin typeface="Cambria Math" panose="02040503050406030204" pitchFamily="18" charset="0"/>
                                  </a:rPr>
                                  <m:t>0</m:t>
                                </m:r>
                              </m:sub>
                            </m:sSub>
                          </m:e>
                        </m:d>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rPr>
                              <m:t>0</m:t>
                            </m:r>
                          </m:sub>
                        </m:sSub>
                        <m:r>
                          <a:rPr lang="en-US" sz="2000" i="1">
                            <a:solidFill>
                              <a:schemeClr val="tx1">
                                <a:lumMod val="75000"/>
                                <a:lumOff val="25000"/>
                              </a:schemeClr>
                            </a:solidFill>
                            <a:latin typeface="Cambria Math" panose="02040503050406030204" pitchFamily="18" charset="0"/>
                          </a:rPr>
                          <m:t> </m:t>
                        </m:r>
                      </m:sup>
                    </m:sSup>
                    <m:r>
                      <a:rPr lang="en-US" sz="2000" i="1">
                        <a:solidFill>
                          <a:schemeClr val="tx1">
                            <a:lumMod val="75000"/>
                            <a:lumOff val="25000"/>
                          </a:schemeClr>
                        </a:solidFill>
                        <a:latin typeface="Cambria Math" panose="02040503050406030204" pitchFamily="18" charset="0"/>
                      </a:rPr>
                      <m:t>𝐸</m:t>
                    </m:r>
                  </m:oMath>
                </a14:m>
                <a:r>
                  <a:rPr lang="en-US" sz="2000" dirty="0">
                    <a:solidFill>
                      <a:schemeClr val="tx1">
                        <a:lumMod val="75000"/>
                        <a:lumOff val="25000"/>
                      </a:schemeClr>
                    </a:solidFill>
                  </a:rPr>
                  <a:t>[</a:t>
                </a:r>
                <a14:m>
                  <m:oMath xmlns:m="http://schemas.openxmlformats.org/officeDocument/2006/math">
                    <m:nary>
                      <m:naryPr>
                        <m:ctrlPr>
                          <a:rPr lang="en-US" sz="2000" i="1">
                            <a:solidFill>
                              <a:schemeClr val="tx1">
                                <a:lumMod val="75000"/>
                                <a:lumOff val="25000"/>
                              </a:schemeClr>
                            </a:solidFill>
                            <a:latin typeface="Cambria Math" panose="02040503050406030204" pitchFamily="18" charset="0"/>
                          </a:rPr>
                        </m:ctrlPr>
                      </m:naryPr>
                      <m:sub>
                        <m:sSub>
                          <m:sSubPr>
                            <m:ctrlPr>
                              <a:rPr lang="en-US" sz="2000" i="1" smtClean="0">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0</m:t>
                            </m:r>
                          </m:sub>
                        </m:sSub>
                      </m:sub>
                      <m:sup>
                        <m:r>
                          <a:rPr lang="en-US" sz="2000">
                            <a:solidFill>
                              <a:schemeClr val="tx1">
                                <a:lumMod val="75000"/>
                                <a:lumOff val="25000"/>
                              </a:schemeClr>
                            </a:solidFill>
                            <a:latin typeface="Cambria Math" panose="02040503050406030204" pitchFamily="18" charset="0"/>
                          </a:rPr>
                          <m:t>𝑇</m:t>
                        </m:r>
                      </m:sup>
                      <m:e>
                        <m:r>
                          <a:rPr lang="en-US" sz="2000">
                            <a:solidFill>
                              <a:schemeClr val="tx1">
                                <a:lumMod val="75000"/>
                                <a:lumOff val="25000"/>
                              </a:schemeClr>
                            </a:solidFill>
                            <a:latin typeface="Cambria Math" panose="02040503050406030204" pitchFamily="18" charset="0"/>
                          </a:rPr>
                          <m:t>𝜆</m:t>
                        </m:r>
                        <m:sSup>
                          <m:sSupPr>
                            <m:ctrlPr>
                              <a:rPr lang="en-US" sz="2000" i="1">
                                <a:solidFill>
                                  <a:schemeClr val="tx1">
                                    <a:lumMod val="75000"/>
                                    <a:lumOff val="25000"/>
                                  </a:schemeClr>
                                </a:solidFill>
                                <a:latin typeface="Cambria Math" panose="02040503050406030204" pitchFamily="18" charset="0"/>
                              </a:rPr>
                            </m:ctrlPr>
                          </m:sSupPr>
                          <m:e>
                            <m:r>
                              <a:rPr lang="en-US" sz="2000">
                                <a:solidFill>
                                  <a:schemeClr val="tx1">
                                    <a:lumMod val="75000"/>
                                    <a:lumOff val="25000"/>
                                  </a:schemeClr>
                                </a:solidFill>
                                <a:latin typeface="Cambria Math" panose="02040503050406030204" pitchFamily="18" charset="0"/>
                              </a:rPr>
                              <m:t>𝑒</m:t>
                            </m:r>
                          </m:e>
                          <m:sup>
                            <m:r>
                              <a:rPr lang="en-US" sz="2000">
                                <a:solidFill>
                                  <a:schemeClr val="tx1">
                                    <a:lumMod val="75000"/>
                                    <a:lumOff val="25000"/>
                                  </a:schemeClr>
                                </a:solidFill>
                                <a:latin typeface="Cambria Math" panose="02040503050406030204" pitchFamily="18" charset="0"/>
                              </a:rPr>
                              <m:t>−</m:t>
                            </m:r>
                            <m:d>
                              <m:dPr>
                                <m:ctrlPr>
                                  <a:rPr lang="en-US" sz="2000" i="1">
                                    <a:solidFill>
                                      <a:schemeClr val="tx1">
                                        <a:lumMod val="75000"/>
                                        <a:lumOff val="25000"/>
                                      </a:schemeClr>
                                    </a:solidFill>
                                    <a:latin typeface="Cambria Math" panose="02040503050406030204" pitchFamily="18" charset="0"/>
                                  </a:rPr>
                                </m:ctrlPr>
                              </m:dPr>
                              <m:e>
                                <m:r>
                                  <a:rPr lang="en-US" sz="2000">
                                    <a:solidFill>
                                      <a:schemeClr val="tx1">
                                        <a:lumMod val="75000"/>
                                        <a:lumOff val="25000"/>
                                      </a:schemeClr>
                                    </a:solidFill>
                                    <a:latin typeface="Cambria Math" panose="02040503050406030204" pitchFamily="18" charset="0"/>
                                  </a:rPr>
                                  <m:t>𝑟</m:t>
                                </m:r>
                                <m:r>
                                  <a:rPr lang="en-US" sz="2000">
                                    <a:solidFill>
                                      <a:schemeClr val="tx1">
                                        <a:lumMod val="75000"/>
                                        <a:lumOff val="25000"/>
                                      </a:schemeClr>
                                    </a:solidFill>
                                    <a:latin typeface="Cambria Math" panose="02040503050406030204" pitchFamily="18" charset="0"/>
                                  </a:rPr>
                                  <m:t>+</m:t>
                                </m:r>
                                <m:r>
                                  <a:rPr lang="en-US" sz="2000">
                                    <a:solidFill>
                                      <a:schemeClr val="tx1">
                                        <a:lumMod val="75000"/>
                                        <a:lumOff val="25000"/>
                                      </a:schemeClr>
                                    </a:solidFill>
                                    <a:latin typeface="Cambria Math" panose="02040503050406030204" pitchFamily="18" charset="0"/>
                                  </a:rPr>
                                  <m:t>𝜆</m:t>
                                </m:r>
                              </m:e>
                            </m:d>
                            <m:r>
                              <a:rPr lang="en-US" sz="2000">
                                <a:solidFill>
                                  <a:schemeClr val="tx1">
                                    <a:lumMod val="75000"/>
                                    <a:lumOff val="25000"/>
                                  </a:schemeClr>
                                </a:solidFill>
                                <a:latin typeface="Cambria Math" panose="02040503050406030204" pitchFamily="18" charset="0"/>
                              </a:rPr>
                              <m:t>𝑡</m:t>
                            </m:r>
                          </m:sup>
                        </m:sSup>
                        <m:r>
                          <a:rPr lang="en-US" sz="2000">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a:solidFill>
                                  <a:schemeClr val="tx1">
                                    <a:lumMod val="75000"/>
                                    <a:lumOff val="25000"/>
                                  </a:schemeClr>
                                </a:solidFill>
                                <a:latin typeface="Cambria Math" panose="02040503050406030204" pitchFamily="18" charset="0"/>
                              </a:rPr>
                              <m:t>𝑆</m:t>
                            </m:r>
                          </m:e>
                          <m:sub>
                            <m:r>
                              <a:rPr lang="en-US" sz="2000">
                                <a:solidFill>
                                  <a:schemeClr val="tx1">
                                    <a:lumMod val="75000"/>
                                    <a:lumOff val="25000"/>
                                  </a:schemeClr>
                                </a:solidFill>
                                <a:latin typeface="Cambria Math" panose="02040503050406030204" pitchFamily="18" charset="0"/>
                              </a:rPr>
                              <m:t>𝑡</m:t>
                            </m:r>
                          </m:sub>
                        </m:sSub>
                      </m:e>
                    </m:nary>
                    <m:r>
                      <a:rPr lang="en-US" sz="2000">
                        <a:solidFill>
                          <a:schemeClr val="tx1">
                            <a:lumMod val="75000"/>
                            <a:lumOff val="25000"/>
                          </a:schemeClr>
                        </a:solidFill>
                        <a:latin typeface="Cambria Math" panose="02040503050406030204" pitchFamily="18" charset="0"/>
                      </a:rPr>
                      <m:t>−</m:t>
                    </m:r>
                    <m:r>
                      <a:rPr lang="en-US" sz="2000">
                        <a:solidFill>
                          <a:schemeClr val="tx1">
                            <a:lumMod val="75000"/>
                            <a:lumOff val="25000"/>
                          </a:schemeClr>
                        </a:solidFill>
                        <a:latin typeface="Cambria Math" panose="02040503050406030204" pitchFamily="18" charset="0"/>
                      </a:rPr>
                      <m:t>𝐾</m:t>
                    </m:r>
                    <m:sSup>
                      <m:sSupPr>
                        <m:ctrlPr>
                          <a:rPr lang="en-US" sz="2000" i="1">
                            <a:solidFill>
                              <a:schemeClr val="tx1">
                                <a:lumMod val="75000"/>
                                <a:lumOff val="25000"/>
                              </a:schemeClr>
                            </a:solidFill>
                            <a:latin typeface="Cambria Math" panose="02040503050406030204" pitchFamily="18" charset="0"/>
                          </a:rPr>
                        </m:ctrlPr>
                      </m:sSupPr>
                      <m:e>
                        <m:r>
                          <a:rPr lang="en-US" sz="2000">
                            <a:solidFill>
                              <a:schemeClr val="tx1">
                                <a:lumMod val="75000"/>
                                <a:lumOff val="25000"/>
                              </a:schemeClr>
                            </a:solidFill>
                            <a:latin typeface="Cambria Math" panose="02040503050406030204" pitchFamily="18" charset="0"/>
                          </a:rPr>
                          <m:t>)</m:t>
                        </m:r>
                      </m:e>
                      <m:sup>
                        <m:r>
                          <a:rPr lang="en-US" sz="2000">
                            <a:solidFill>
                              <a:schemeClr val="tx1">
                                <a:lumMod val="75000"/>
                                <a:lumOff val="25000"/>
                              </a:schemeClr>
                            </a:solidFill>
                            <a:latin typeface="Cambria Math" panose="02040503050406030204" pitchFamily="18" charset="0"/>
                          </a:rPr>
                          <m:t>+</m:t>
                        </m:r>
                      </m:sup>
                    </m:sSup>
                    <m:sSub>
                      <m:sSubPr>
                        <m:ctrlPr>
                          <a:rPr lang="en-US" sz="2000" i="1">
                            <a:solidFill>
                              <a:schemeClr val="tx1">
                                <a:lumMod val="75000"/>
                                <a:lumOff val="25000"/>
                              </a:schemeClr>
                            </a:solidFill>
                            <a:latin typeface="Cambria Math" panose="02040503050406030204" pitchFamily="18" charset="0"/>
                          </a:rPr>
                        </m:ctrlPr>
                      </m:sSubPr>
                      <m:e>
                        <m:r>
                          <a:rPr lang="en-US" sz="2000">
                            <a:solidFill>
                              <a:schemeClr val="tx1">
                                <a:lumMod val="75000"/>
                                <a:lumOff val="25000"/>
                              </a:schemeClr>
                            </a:solidFill>
                            <a:latin typeface="Cambria Math" panose="02040503050406030204" pitchFamily="18" charset="0"/>
                          </a:rPr>
                          <m:t>1</m:t>
                        </m:r>
                      </m:e>
                      <m:sub>
                        <m:d>
                          <m:dPr>
                            <m:begChr m:val="{"/>
                            <m:endChr m:val="}"/>
                            <m:ctrlPr>
                              <a:rPr lang="en-US" sz="2000" i="1">
                                <a:solidFill>
                                  <a:schemeClr val="tx1">
                                    <a:lumMod val="75000"/>
                                    <a:lumOff val="25000"/>
                                  </a:schemeClr>
                                </a:solidFill>
                                <a:latin typeface="Cambria Math" panose="02040503050406030204" pitchFamily="18" charset="0"/>
                              </a:rPr>
                            </m:ctrlPr>
                          </m:dPr>
                          <m:e>
                            <m:sSubSup>
                              <m:sSubSupPr>
                                <m:ctrlPr>
                                  <a:rPr lang="en-US" sz="2000" i="1" smtClean="0">
                                    <a:solidFill>
                                      <a:schemeClr val="tx1">
                                        <a:lumMod val="75000"/>
                                        <a:lumOff val="25000"/>
                                      </a:schemeClr>
                                    </a:solidFill>
                                    <a:latin typeface="Cambria Math" panose="02040503050406030204" pitchFamily="18" charset="0"/>
                                  </a:rPr>
                                </m:ctrlPr>
                              </m:sSubSup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𝐿</m:t>
                                </m:r>
                              </m:sub>
                              <m:sup>
                                <m:r>
                                  <a:rPr lang="en-US" sz="2000" b="0" i="1" smtClean="0">
                                    <a:solidFill>
                                      <a:schemeClr val="tx1">
                                        <a:lumMod val="75000"/>
                                        <a:lumOff val="25000"/>
                                      </a:schemeClr>
                                    </a:solidFill>
                                    <a:latin typeface="Cambria Math" panose="02040503050406030204" pitchFamily="18" charset="0"/>
                                  </a:rPr>
                                  <m:t>0</m:t>
                                </m:r>
                              </m:sup>
                            </m:sSubSup>
                            <m:r>
                              <a:rPr lang="en-US" sz="2000">
                                <a:solidFill>
                                  <a:schemeClr val="tx1">
                                    <a:lumMod val="75000"/>
                                    <a:lumOff val="25000"/>
                                  </a:schemeClr>
                                </a:solidFill>
                                <a:latin typeface="Cambria Math" panose="02040503050406030204" pitchFamily="18" charset="0"/>
                              </a:rPr>
                              <m:t>&gt;</m:t>
                            </m:r>
                            <m:r>
                              <a:rPr lang="en-US" sz="2000">
                                <a:solidFill>
                                  <a:schemeClr val="tx1">
                                    <a:lumMod val="75000"/>
                                    <a:lumOff val="25000"/>
                                  </a:schemeClr>
                                </a:solidFill>
                                <a:latin typeface="Cambria Math" panose="02040503050406030204" pitchFamily="18" charset="0"/>
                              </a:rPr>
                              <m:t>𝑡</m:t>
                            </m:r>
                          </m:e>
                        </m:d>
                      </m:sub>
                    </m:sSub>
                    <m:r>
                      <a:rPr lang="en-US" sz="2000">
                        <a:solidFill>
                          <a:schemeClr val="tx1">
                            <a:lumMod val="75000"/>
                            <a:lumOff val="25000"/>
                          </a:schemeClr>
                        </a:solidFill>
                        <a:latin typeface="Cambria Math" panose="02040503050406030204" pitchFamily="18" charset="0"/>
                      </a:rPr>
                      <m:t>𝑑𝑡</m:t>
                    </m:r>
                    <m:r>
                      <a:rPr lang="en-US" sz="2000" smtClean="0">
                        <a:solidFill>
                          <a:schemeClr val="tx1">
                            <a:lumMod val="75000"/>
                            <a:lumOff val="25000"/>
                          </a:schemeClr>
                        </a:solidFill>
                        <a:latin typeface="Cambria Math" panose="02040503050406030204" pitchFamily="18" charset="0"/>
                      </a:rPr>
                      <m:t>]</m:t>
                    </m:r>
                  </m:oMath>
                </a14:m>
                <a:endParaRPr lang="en-US" sz="2000" dirty="0" smtClean="0">
                  <a:solidFill>
                    <a:schemeClr val="tx1">
                      <a:lumMod val="75000"/>
                      <a:lumOff val="25000"/>
                    </a:schemeClr>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sz="2000" b="0" i="1" smtClean="0">
                          <a:solidFill>
                            <a:schemeClr val="tx1">
                              <a:lumMod val="75000"/>
                              <a:lumOff val="25000"/>
                            </a:schemeClr>
                          </a:solidFill>
                          <a:latin typeface="Cambria Math" panose="02040503050406030204" pitchFamily="18" charset="0"/>
                        </a:rPr>
                        <m:t>       </m:t>
                      </m:r>
                      <m:r>
                        <a:rPr lang="en-US" sz="2000" i="1">
                          <a:solidFill>
                            <a:schemeClr val="tx1">
                              <a:lumMod val="75000"/>
                              <a:lumOff val="25000"/>
                            </a:schemeClr>
                          </a:solidFill>
                          <a:latin typeface="Cambria Math" panose="02040503050406030204" pitchFamily="18" charset="0"/>
                        </a:rPr>
                        <m:t>+</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𝜆</m:t>
                              </m:r>
                              <m:r>
                                <a:rPr lang="en-US" sz="2000" i="1">
                                  <a:solidFill>
                                    <a:schemeClr val="tx1">
                                      <a:lumMod val="75000"/>
                                      <a:lumOff val="25000"/>
                                    </a:schemeClr>
                                  </a:solidFill>
                                  <a:latin typeface="Cambria Math" panose="02040503050406030204" pitchFamily="18" charset="0"/>
                                </a:rPr>
                                <m:t>−</m:t>
                              </m:r>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𝜆</m:t>
                                  </m:r>
                                </m:e>
                                <m:sub>
                                  <m:r>
                                    <a:rPr lang="en-US" sz="2000" i="1">
                                      <a:solidFill>
                                        <a:schemeClr val="tx1">
                                          <a:lumMod val="75000"/>
                                          <a:lumOff val="25000"/>
                                        </a:schemeClr>
                                      </a:solidFill>
                                      <a:latin typeface="Cambria Math" panose="02040503050406030204" pitchFamily="18" charset="0"/>
                                    </a:rPr>
                                    <m:t>0</m:t>
                                  </m:r>
                                </m:sub>
                              </m:sSub>
                            </m:e>
                          </m:d>
                          <m:sSub>
                            <m:sSubPr>
                              <m:ctrlPr>
                                <a:rPr lang="en-US" sz="2000" i="1">
                                  <a:solidFill>
                                    <a:schemeClr val="tx1">
                                      <a:lumMod val="75000"/>
                                      <a:lumOff val="25000"/>
                                    </a:schemeClr>
                                  </a:solidFill>
                                  <a:latin typeface="Cambria Math" panose="02040503050406030204" pitchFamily="18" charset="0"/>
                                </a:rPr>
                              </m:ctrlPr>
                            </m:sSubPr>
                            <m:e>
                              <m:r>
                                <a:rPr lang="en-US" sz="2000" i="1">
                                  <a:solidFill>
                                    <a:schemeClr val="tx1">
                                      <a:lumMod val="75000"/>
                                      <a:lumOff val="25000"/>
                                    </a:schemeClr>
                                  </a:solidFill>
                                  <a:latin typeface="Cambria Math" panose="02040503050406030204" pitchFamily="18" charset="0"/>
                                </a:rPr>
                                <m:t>𝑇</m:t>
                              </m:r>
                            </m:e>
                            <m:sub>
                              <m:r>
                                <a:rPr lang="en-US" sz="2000" i="1">
                                  <a:solidFill>
                                    <a:schemeClr val="tx1">
                                      <a:lumMod val="75000"/>
                                      <a:lumOff val="25000"/>
                                    </a:schemeClr>
                                  </a:solidFill>
                                  <a:latin typeface="Cambria Math" panose="02040503050406030204" pitchFamily="18" charset="0"/>
                                </a:rPr>
                                <m:t>0</m:t>
                              </m:r>
                            </m:sub>
                          </m:sSub>
                          <m:r>
                            <a:rPr lang="en-US" sz="2000" i="1">
                              <a:solidFill>
                                <a:schemeClr val="tx1">
                                  <a:lumMod val="75000"/>
                                  <a:lumOff val="25000"/>
                                </a:schemeClr>
                              </a:solidFill>
                              <a:latin typeface="Cambria Math" panose="02040503050406030204" pitchFamily="18" charset="0"/>
                            </a:rPr>
                            <m:t> </m:t>
                          </m:r>
                        </m:sup>
                      </m:sSup>
                      <m:r>
                        <a:rPr lang="en-US" sz="2000" i="1">
                          <a:solidFill>
                            <a:schemeClr val="tx1">
                              <a:lumMod val="75000"/>
                              <a:lumOff val="25000"/>
                            </a:schemeClr>
                          </a:solidFill>
                          <a:latin typeface="Cambria Math" panose="02040503050406030204" pitchFamily="18" charset="0"/>
                        </a:rPr>
                        <m:t>𝐸</m:t>
                      </m:r>
                      <m:r>
                        <a:rPr lang="en-US" sz="2000" i="1">
                          <a:solidFill>
                            <a:schemeClr val="tx1">
                              <a:lumMod val="75000"/>
                              <a:lumOff val="25000"/>
                            </a:schemeClr>
                          </a:solidFill>
                          <a:latin typeface="Cambria Math" panose="02040503050406030204" pitchFamily="18" charset="0"/>
                        </a:rPr>
                        <m:t>[</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𝑒</m:t>
                          </m:r>
                        </m:e>
                        <m:sup>
                          <m:r>
                            <a:rPr lang="en-US" sz="2000" i="1">
                              <a:solidFill>
                                <a:schemeClr val="tx1">
                                  <a:lumMod val="75000"/>
                                  <a:lumOff val="25000"/>
                                </a:schemeClr>
                              </a:solidFill>
                              <a:latin typeface="Cambria Math" panose="02040503050406030204" pitchFamily="18" charset="0"/>
                            </a:rPr>
                            <m:t>−</m:t>
                          </m:r>
                          <m:d>
                            <m:dPr>
                              <m:ctrlPr>
                                <a:rPr lang="en-US" sz="2000" i="1">
                                  <a:solidFill>
                                    <a:schemeClr val="tx1">
                                      <a:lumMod val="75000"/>
                                      <a:lumOff val="25000"/>
                                    </a:schemeClr>
                                  </a:solidFill>
                                  <a:latin typeface="Cambria Math" panose="02040503050406030204" pitchFamily="18" charset="0"/>
                                </a:rPr>
                              </m:ctrlPr>
                            </m:dPr>
                            <m:e>
                              <m:r>
                                <a:rPr lang="en-US" sz="2000" i="1">
                                  <a:solidFill>
                                    <a:schemeClr val="tx1">
                                      <a:lumMod val="75000"/>
                                      <a:lumOff val="25000"/>
                                    </a:schemeClr>
                                  </a:solidFill>
                                  <a:latin typeface="Cambria Math" panose="02040503050406030204" pitchFamily="18" charset="0"/>
                                </a:rPr>
                                <m:t>𝑟</m:t>
                              </m:r>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𝜆</m:t>
                              </m:r>
                            </m:e>
                          </m:d>
                          <m:r>
                            <a:rPr lang="en-US" sz="2000" b="0" i="1" smtClean="0">
                              <a:solidFill>
                                <a:schemeClr val="tx1">
                                  <a:lumMod val="75000"/>
                                  <a:lumOff val="25000"/>
                                </a:schemeClr>
                              </a:solidFill>
                              <a:latin typeface="Cambria Math" panose="02040503050406030204" pitchFamily="18" charset="0"/>
                            </a:rPr>
                            <m:t>𝑇</m:t>
                          </m:r>
                        </m:sup>
                      </m:sSup>
                      <m:sSub>
                        <m:sSubPr>
                          <m:ctrlPr>
                            <a:rPr lang="en-US" sz="2000" i="1">
                              <a:solidFill>
                                <a:schemeClr val="tx1">
                                  <a:lumMod val="75000"/>
                                  <a:lumOff val="25000"/>
                                </a:schemeClr>
                              </a:solidFill>
                              <a:latin typeface="Cambria Math" panose="02040503050406030204" pitchFamily="18" charset="0"/>
                            </a:rPr>
                          </m:ctrlPr>
                        </m:sSubPr>
                        <m:e>
                          <m:r>
                            <a:rPr lang="en-US" sz="2000" b="0" i="1" smtClean="0">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𝑆</m:t>
                          </m:r>
                        </m:e>
                        <m:sub>
                          <m:r>
                            <a:rPr lang="en-US" sz="2000" b="0" i="1" smtClean="0">
                              <a:solidFill>
                                <a:schemeClr val="tx1">
                                  <a:lumMod val="75000"/>
                                  <a:lumOff val="25000"/>
                                </a:schemeClr>
                              </a:solidFill>
                              <a:latin typeface="Cambria Math" panose="02040503050406030204" pitchFamily="18" charset="0"/>
                            </a:rPr>
                            <m:t>𝑇</m:t>
                          </m:r>
                        </m:sub>
                      </m:sSub>
                      <m:r>
                        <a:rPr lang="en-US" sz="2000" i="1">
                          <a:solidFill>
                            <a:schemeClr val="tx1">
                              <a:lumMod val="75000"/>
                              <a:lumOff val="25000"/>
                            </a:schemeClr>
                          </a:solidFill>
                          <a:latin typeface="Cambria Math" panose="02040503050406030204" pitchFamily="18" charset="0"/>
                        </a:rPr>
                        <m:t>−</m:t>
                      </m:r>
                      <m:r>
                        <a:rPr lang="en-US" sz="2000" i="1">
                          <a:solidFill>
                            <a:schemeClr val="tx1">
                              <a:lumMod val="75000"/>
                              <a:lumOff val="25000"/>
                            </a:schemeClr>
                          </a:solidFill>
                          <a:latin typeface="Cambria Math" panose="02040503050406030204" pitchFamily="18" charset="0"/>
                        </a:rPr>
                        <m:t>𝐾</m:t>
                      </m:r>
                      <m:sSup>
                        <m:sSupPr>
                          <m:ctrlPr>
                            <a:rPr lang="en-US" sz="2000" i="1">
                              <a:solidFill>
                                <a:schemeClr val="tx1">
                                  <a:lumMod val="75000"/>
                                  <a:lumOff val="25000"/>
                                </a:schemeClr>
                              </a:solidFill>
                              <a:latin typeface="Cambria Math" panose="02040503050406030204" pitchFamily="18" charset="0"/>
                            </a:rPr>
                          </m:ctrlPr>
                        </m:sSupPr>
                        <m:e>
                          <m:r>
                            <a:rPr lang="en-US" sz="2000" i="1">
                              <a:solidFill>
                                <a:schemeClr val="tx1">
                                  <a:lumMod val="75000"/>
                                  <a:lumOff val="25000"/>
                                </a:schemeClr>
                              </a:solidFill>
                              <a:latin typeface="Cambria Math" panose="02040503050406030204" pitchFamily="18" charset="0"/>
                            </a:rPr>
                            <m:t>)</m:t>
                          </m:r>
                        </m:e>
                        <m:sup>
                          <m:r>
                            <a:rPr lang="en-US" sz="2000" i="1">
                              <a:solidFill>
                                <a:schemeClr val="tx1">
                                  <a:lumMod val="75000"/>
                                  <a:lumOff val="25000"/>
                                </a:schemeClr>
                              </a:solidFill>
                              <a:latin typeface="Cambria Math" panose="02040503050406030204" pitchFamily="18" charset="0"/>
                            </a:rPr>
                            <m:t>+</m:t>
                          </m:r>
                        </m:sup>
                      </m:sSup>
                      <m:sSub>
                        <m:sSubPr>
                          <m:ctrlPr>
                            <a:rPr lang="en-US" sz="2000" i="1">
                              <a:solidFill>
                                <a:schemeClr val="tx1">
                                  <a:lumMod val="75000"/>
                                  <a:lumOff val="25000"/>
                                </a:schemeClr>
                              </a:solidFill>
                              <a:latin typeface="Cambria Math" panose="02040503050406030204" pitchFamily="18" charset="0"/>
                            </a:rPr>
                          </m:ctrlPr>
                        </m:sSubPr>
                        <m:e>
                          <m:r>
                            <a:rPr lang="en-US" sz="2000">
                              <a:solidFill>
                                <a:schemeClr val="tx1">
                                  <a:lumMod val="75000"/>
                                  <a:lumOff val="25000"/>
                                </a:schemeClr>
                              </a:solidFill>
                              <a:latin typeface="Cambria Math" panose="02040503050406030204" pitchFamily="18" charset="0"/>
                            </a:rPr>
                            <m:t>1</m:t>
                          </m:r>
                        </m:e>
                        <m:sub>
                          <m:d>
                            <m:dPr>
                              <m:begChr m:val="{"/>
                              <m:endChr m:val="}"/>
                              <m:ctrlPr>
                                <a:rPr lang="en-US" sz="2000" i="1">
                                  <a:solidFill>
                                    <a:schemeClr val="tx1">
                                      <a:lumMod val="75000"/>
                                      <a:lumOff val="25000"/>
                                    </a:schemeClr>
                                  </a:solidFill>
                                  <a:latin typeface="Cambria Math" panose="02040503050406030204" pitchFamily="18" charset="0"/>
                                </a:rPr>
                              </m:ctrlPr>
                            </m:dPr>
                            <m:e>
                              <m:sSubSup>
                                <m:sSubSupPr>
                                  <m:ctrlPr>
                                    <a:rPr lang="en-US" sz="2000" i="1" smtClean="0">
                                      <a:solidFill>
                                        <a:schemeClr val="tx1">
                                          <a:lumMod val="75000"/>
                                          <a:lumOff val="25000"/>
                                        </a:schemeClr>
                                      </a:solidFill>
                                      <a:latin typeface="Cambria Math" panose="02040503050406030204" pitchFamily="18" charset="0"/>
                                    </a:rPr>
                                  </m:ctrlPr>
                                </m:sSubSupPr>
                                <m:e>
                                  <m:r>
                                    <a:rPr lang="en-US" sz="2000" b="0" i="1" smtClean="0">
                                      <a:solidFill>
                                        <a:schemeClr val="tx1">
                                          <a:lumMod val="75000"/>
                                          <a:lumOff val="25000"/>
                                        </a:schemeClr>
                                      </a:solidFill>
                                      <a:latin typeface="Cambria Math" panose="02040503050406030204" pitchFamily="18" charset="0"/>
                                    </a:rPr>
                                    <m:t>𝑇</m:t>
                                  </m:r>
                                </m:e>
                                <m:sub>
                                  <m:r>
                                    <a:rPr lang="en-US" sz="2000" b="0" i="1" smtClean="0">
                                      <a:solidFill>
                                        <a:schemeClr val="tx1">
                                          <a:lumMod val="75000"/>
                                          <a:lumOff val="25000"/>
                                        </a:schemeClr>
                                      </a:solidFill>
                                      <a:latin typeface="Cambria Math" panose="02040503050406030204" pitchFamily="18" charset="0"/>
                                    </a:rPr>
                                    <m:t>𝐿</m:t>
                                  </m:r>
                                </m:sub>
                                <m:sup>
                                  <m:r>
                                    <a:rPr lang="en-US" sz="2000" b="0" i="1" smtClean="0">
                                      <a:solidFill>
                                        <a:schemeClr val="tx1">
                                          <a:lumMod val="75000"/>
                                          <a:lumOff val="25000"/>
                                        </a:schemeClr>
                                      </a:solidFill>
                                      <a:latin typeface="Cambria Math" panose="02040503050406030204" pitchFamily="18" charset="0"/>
                                    </a:rPr>
                                    <m:t>0</m:t>
                                  </m:r>
                                </m:sup>
                              </m:sSubSup>
                              <m:r>
                                <a:rPr lang="en-US" sz="2000">
                                  <a:solidFill>
                                    <a:schemeClr val="tx1">
                                      <a:lumMod val="75000"/>
                                      <a:lumOff val="25000"/>
                                    </a:schemeClr>
                                  </a:solidFill>
                                  <a:latin typeface="Cambria Math" panose="02040503050406030204" pitchFamily="18" charset="0"/>
                                </a:rPr>
                                <m:t>&gt;</m:t>
                              </m:r>
                              <m:r>
                                <a:rPr lang="en-US" sz="2000" i="1">
                                  <a:solidFill>
                                    <a:schemeClr val="tx1">
                                      <a:lumMod val="75000"/>
                                      <a:lumOff val="25000"/>
                                    </a:schemeClr>
                                  </a:solidFill>
                                  <a:latin typeface="Cambria Math" panose="02040503050406030204" pitchFamily="18" charset="0"/>
                                </a:rPr>
                                <m:t>𝑇</m:t>
                              </m:r>
                            </m:e>
                          </m:d>
                        </m:sub>
                      </m:sSub>
                      <m:r>
                        <a:rPr lang="en-US" sz="2000" b="0" i="1" smtClean="0">
                          <a:solidFill>
                            <a:schemeClr val="tx1">
                              <a:lumMod val="75000"/>
                              <a:lumOff val="25000"/>
                            </a:schemeClr>
                          </a:solidFill>
                          <a:latin typeface="Cambria Math" panose="02040503050406030204" pitchFamily="18" charset="0"/>
                        </a:rPr>
                        <m:t>]</m:t>
                      </m:r>
                    </m:oMath>
                  </m:oMathPara>
                </a14:m>
                <a:endParaRPr lang="en-US" sz="2000" dirty="0" smtClean="0">
                  <a:solidFill>
                    <a:schemeClr val="tx1">
                      <a:lumMod val="75000"/>
                      <a:lumOff val="25000"/>
                    </a:schemeClr>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766440" y="1804842"/>
                <a:ext cx="8036325" cy="4301819"/>
              </a:xfrm>
              <a:prstGeom prst="rect">
                <a:avLst/>
              </a:prstGeom>
              <a:blipFill rotWithShape="0">
                <a:blip r:embed="rId3"/>
                <a:stretch>
                  <a:fillRect l="-1214" t="-1133"/>
                </a:stretch>
              </a:blipFill>
            </p:spPr>
            <p:txBody>
              <a:bodyPr/>
              <a:lstStyle/>
              <a:p>
                <a:r>
                  <a:rPr lang="en-US">
                    <a:noFill/>
                  </a:rPr>
                  <a:t> </a:t>
                </a:r>
              </a:p>
            </p:txBody>
          </p:sp>
        </mc:Fallback>
      </mc:AlternateContent>
    </p:spTree>
    <p:extLst>
      <p:ext uri="{BB962C8B-B14F-4D97-AF65-F5344CB8AC3E}">
        <p14:creationId xmlns:p14="http://schemas.microsoft.com/office/powerpoint/2010/main" val="4243626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00113" y="649362"/>
            <a:ext cx="7345362" cy="9346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pPr algn="l"/>
            <a:r>
              <a:rPr lang="en-US" sz="3000" dirty="0" smtClean="0"/>
              <a:t>Limitations and assumptions  </a:t>
            </a:r>
            <a:endParaRPr lang="en-US" sz="3000" dirty="0"/>
          </a:p>
        </p:txBody>
      </p:sp>
      <p:sp>
        <p:nvSpPr>
          <p:cNvPr id="5" name="TextBox 4"/>
          <p:cNvSpPr txBox="1"/>
          <p:nvPr/>
        </p:nvSpPr>
        <p:spPr>
          <a:xfrm>
            <a:off x="766440" y="1804842"/>
            <a:ext cx="8036325" cy="3046988"/>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The possibility of resetting</a:t>
            </a:r>
          </a:p>
          <a:p>
            <a:pPr marL="285750" indent="-285750">
              <a:buFont typeface="Arial"/>
              <a:buChar char="•"/>
            </a:pPr>
            <a:r>
              <a:rPr lang="en-US" sz="2400" dirty="0" smtClean="0">
                <a:solidFill>
                  <a:schemeClr val="tx1">
                    <a:lumMod val="75000"/>
                    <a:lumOff val="25000"/>
                  </a:schemeClr>
                </a:solidFill>
              </a:rPr>
              <a:t>Reloading: the provision that more options will be granted when the options of the initial package are exercised</a:t>
            </a:r>
          </a:p>
          <a:p>
            <a:pPr marL="285750" indent="-285750">
              <a:buFont typeface="Arial"/>
              <a:buChar char="•"/>
            </a:pPr>
            <a:r>
              <a:rPr lang="en-US" sz="2400" dirty="0">
                <a:solidFill>
                  <a:schemeClr val="tx1">
                    <a:lumMod val="75000"/>
                    <a:lumOff val="25000"/>
                  </a:schemeClr>
                </a:solidFill>
              </a:rPr>
              <a:t>D</a:t>
            </a:r>
            <a:r>
              <a:rPr lang="en-US" sz="2400" dirty="0" smtClean="0">
                <a:solidFill>
                  <a:schemeClr val="tx1">
                    <a:lumMod val="75000"/>
                    <a:lumOff val="25000"/>
                  </a:schemeClr>
                </a:solidFill>
              </a:rPr>
              <a:t>ilution effect</a:t>
            </a:r>
          </a:p>
          <a:p>
            <a:pPr marL="285750" indent="-285750">
              <a:buFont typeface="Arial"/>
              <a:buChar char="•"/>
            </a:pPr>
            <a:r>
              <a:rPr lang="en-US" sz="2400" dirty="0" smtClean="0">
                <a:solidFill>
                  <a:schemeClr val="tx1">
                    <a:lumMod val="75000"/>
                    <a:lumOff val="25000"/>
                  </a:schemeClr>
                </a:solidFill>
              </a:rPr>
              <a:t>Possibility of default </a:t>
            </a:r>
          </a:p>
          <a:p>
            <a:pPr marL="285750" indent="-285750">
              <a:buFont typeface="Arial"/>
              <a:buChar char="•"/>
            </a:pPr>
            <a:r>
              <a:rPr lang="en-US" sz="2400" dirty="0" smtClean="0">
                <a:solidFill>
                  <a:schemeClr val="tx1">
                    <a:lumMod val="75000"/>
                    <a:lumOff val="25000"/>
                  </a:schemeClr>
                </a:solidFill>
              </a:rPr>
              <a:t>Continuous dividend payment </a:t>
            </a:r>
          </a:p>
          <a:p>
            <a:pPr marL="285750" indent="-285750">
              <a:buFont typeface="Arial"/>
              <a:buChar char="•"/>
            </a:pPr>
            <a:r>
              <a:rPr lang="en-US" sz="2400" dirty="0" smtClean="0">
                <a:solidFill>
                  <a:schemeClr val="tx1">
                    <a:lumMod val="75000"/>
                    <a:lumOff val="25000"/>
                  </a:schemeClr>
                </a:solidFill>
              </a:rPr>
              <a:t>Constant volatility </a:t>
            </a:r>
          </a:p>
          <a:p>
            <a:pPr marL="285750" indent="-285750">
              <a:buFont typeface="Arial"/>
              <a:buChar char="•"/>
            </a:pPr>
            <a:r>
              <a:rPr lang="en-US" sz="2400" dirty="0" smtClean="0">
                <a:solidFill>
                  <a:schemeClr val="tx1">
                    <a:lumMod val="75000"/>
                    <a:lumOff val="25000"/>
                  </a:schemeClr>
                </a:solidFill>
              </a:rPr>
              <a:t>Constant interest rate </a:t>
            </a:r>
          </a:p>
        </p:txBody>
      </p:sp>
    </p:spTree>
    <p:extLst>
      <p:ext uri="{BB962C8B-B14F-4D97-AF65-F5344CB8AC3E}">
        <p14:creationId xmlns:p14="http://schemas.microsoft.com/office/powerpoint/2010/main" val="3394383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49362"/>
            <a:ext cx="7345362" cy="934645"/>
          </a:xfrm>
        </p:spPr>
        <p:txBody>
          <a:bodyPr>
            <a:normAutofit/>
          </a:bodyPr>
          <a:lstStyle/>
          <a:p>
            <a:pPr algn="l"/>
            <a:r>
              <a:rPr lang="en-US" sz="3000" dirty="0" smtClean="0"/>
              <a:t>Expiration of ESO </a:t>
            </a:r>
            <a:r>
              <a:rPr lang="mr-IN" sz="3000" dirty="0" smtClean="0"/>
              <a:t>–</a:t>
            </a:r>
            <a:r>
              <a:rPr lang="en-US" sz="3000" dirty="0" smtClean="0"/>
              <a:t> the probable scenarios</a:t>
            </a:r>
            <a:endParaRPr lang="en-US" sz="3000" dirty="0"/>
          </a:p>
        </p:txBody>
      </p:sp>
      <p:pic>
        <p:nvPicPr>
          <p:cNvPr id="3" name="Picture 2"/>
          <p:cNvPicPr>
            <a:picLocks noChangeAspect="1"/>
          </p:cNvPicPr>
          <p:nvPr/>
        </p:nvPicPr>
        <p:blipFill>
          <a:blip r:embed="rId3"/>
          <a:stretch>
            <a:fillRect/>
          </a:stretch>
        </p:blipFill>
        <p:spPr>
          <a:xfrm>
            <a:off x="961173" y="1703490"/>
            <a:ext cx="6731000" cy="4102100"/>
          </a:xfrm>
          <a:prstGeom prst="rect">
            <a:avLst/>
          </a:prstGeom>
        </p:spPr>
      </p:pic>
      <p:sp>
        <p:nvSpPr>
          <p:cNvPr id="4" name="TextBox 3"/>
          <p:cNvSpPr txBox="1"/>
          <p:nvPr/>
        </p:nvSpPr>
        <p:spPr>
          <a:xfrm>
            <a:off x="1362949" y="5642302"/>
            <a:ext cx="5671481" cy="461665"/>
          </a:xfrm>
          <a:prstGeom prst="rect">
            <a:avLst/>
          </a:prstGeom>
          <a:noFill/>
        </p:spPr>
        <p:txBody>
          <a:bodyPr wrap="square" rtlCol="0">
            <a:spAutoFit/>
          </a:bodyPr>
          <a:lstStyle/>
          <a:p>
            <a:r>
              <a:rPr lang="en-US" sz="2400" dirty="0" smtClean="0">
                <a:solidFill>
                  <a:schemeClr val="tx1">
                    <a:lumMod val="75000"/>
                    <a:lumOff val="25000"/>
                  </a:schemeClr>
                </a:solidFill>
              </a:rPr>
              <a:t>P</a:t>
            </a:r>
            <a:r>
              <a:rPr lang="en-US" sz="2400" baseline="-25000" dirty="0" smtClean="0">
                <a:solidFill>
                  <a:schemeClr val="tx1">
                    <a:lumMod val="75000"/>
                    <a:lumOff val="25000"/>
                  </a:schemeClr>
                </a:solidFill>
              </a:rPr>
              <a:t>1 </a:t>
            </a:r>
            <a:r>
              <a:rPr lang="en-US" sz="2400" dirty="0" smtClean="0">
                <a:solidFill>
                  <a:schemeClr val="tx1">
                    <a:lumMod val="75000"/>
                    <a:lumOff val="25000"/>
                  </a:schemeClr>
                </a:solidFill>
              </a:rPr>
              <a:t>+ P</a:t>
            </a:r>
            <a:r>
              <a:rPr lang="en-US" sz="2400" baseline="-25000" dirty="0" smtClean="0">
                <a:solidFill>
                  <a:schemeClr val="tx1">
                    <a:lumMod val="75000"/>
                    <a:lumOff val="25000"/>
                  </a:schemeClr>
                </a:solidFill>
              </a:rPr>
              <a:t>2</a:t>
            </a:r>
            <a:r>
              <a:rPr lang="en-US" sz="2400" dirty="0" smtClean="0">
                <a:solidFill>
                  <a:schemeClr val="tx1">
                    <a:lumMod val="75000"/>
                    <a:lumOff val="25000"/>
                  </a:schemeClr>
                </a:solidFill>
              </a:rPr>
              <a:t> + P</a:t>
            </a:r>
            <a:r>
              <a:rPr lang="en-US" sz="2400" baseline="-25000" dirty="0" smtClean="0">
                <a:solidFill>
                  <a:schemeClr val="tx1">
                    <a:lumMod val="75000"/>
                    <a:lumOff val="25000"/>
                  </a:schemeClr>
                </a:solidFill>
              </a:rPr>
              <a:t>3</a:t>
            </a:r>
            <a:r>
              <a:rPr lang="en-US" sz="2400" dirty="0" smtClean="0">
                <a:solidFill>
                  <a:schemeClr val="tx1">
                    <a:lumMod val="75000"/>
                    <a:lumOff val="25000"/>
                  </a:schemeClr>
                </a:solidFill>
              </a:rPr>
              <a:t> + P</a:t>
            </a:r>
            <a:r>
              <a:rPr lang="en-US" sz="2400" baseline="-25000" dirty="0" smtClean="0">
                <a:solidFill>
                  <a:schemeClr val="tx1">
                    <a:lumMod val="75000"/>
                    <a:lumOff val="25000"/>
                  </a:schemeClr>
                </a:solidFill>
              </a:rPr>
              <a:t>4</a:t>
            </a:r>
            <a:r>
              <a:rPr lang="en-US" sz="2400" dirty="0" smtClean="0">
                <a:solidFill>
                  <a:schemeClr val="tx1">
                    <a:lumMod val="75000"/>
                    <a:lumOff val="25000"/>
                  </a:schemeClr>
                </a:solidFill>
              </a:rPr>
              <a:t> + P</a:t>
            </a:r>
            <a:r>
              <a:rPr lang="en-US" sz="2400" baseline="-25000" dirty="0" smtClean="0">
                <a:solidFill>
                  <a:schemeClr val="tx1">
                    <a:lumMod val="75000"/>
                    <a:lumOff val="25000"/>
                  </a:schemeClr>
                </a:solidFill>
              </a:rPr>
              <a:t>5</a:t>
            </a:r>
            <a:r>
              <a:rPr lang="en-US" sz="2400" dirty="0" smtClean="0">
                <a:solidFill>
                  <a:schemeClr val="tx1">
                    <a:lumMod val="75000"/>
                    <a:lumOff val="25000"/>
                  </a:schemeClr>
                </a:solidFill>
              </a:rPr>
              <a:t> = 1 </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1782863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77332"/>
            <a:ext cx="7345362" cy="906675"/>
          </a:xfrm>
        </p:spPr>
        <p:txBody>
          <a:bodyPr>
            <a:normAutofit/>
          </a:bodyPr>
          <a:lstStyle/>
          <a:p>
            <a:pPr algn="l"/>
            <a:r>
              <a:rPr lang="en-US" sz="3000" dirty="0" smtClean="0"/>
              <a:t>Comparison with the binomial tree method </a:t>
            </a:r>
            <a:endParaRPr lang="en-US" sz="3000" dirty="0"/>
          </a:p>
        </p:txBody>
      </p:sp>
      <p:pic>
        <p:nvPicPr>
          <p:cNvPr id="3" name="Picture 2"/>
          <p:cNvPicPr>
            <a:picLocks noChangeAspect="1"/>
          </p:cNvPicPr>
          <p:nvPr/>
        </p:nvPicPr>
        <p:blipFill>
          <a:blip r:embed="rId3"/>
          <a:stretch>
            <a:fillRect/>
          </a:stretch>
        </p:blipFill>
        <p:spPr>
          <a:xfrm>
            <a:off x="541906" y="1676385"/>
            <a:ext cx="3928494" cy="4861511"/>
          </a:xfrm>
          <a:prstGeom prst="rect">
            <a:avLst/>
          </a:prstGeom>
        </p:spPr>
      </p:pic>
      <p:sp>
        <p:nvSpPr>
          <p:cNvPr id="4" name="TextBox 3"/>
          <p:cNvSpPr txBox="1"/>
          <p:nvPr/>
        </p:nvSpPr>
        <p:spPr>
          <a:xfrm>
            <a:off x="4673600" y="2184400"/>
            <a:ext cx="3793067" cy="2677656"/>
          </a:xfrm>
          <a:prstGeom prst="rect">
            <a:avLst/>
          </a:prstGeom>
          <a:noFill/>
        </p:spPr>
        <p:txBody>
          <a:bodyPr wrap="square" rtlCol="0">
            <a:spAutoFit/>
          </a:bodyPr>
          <a:lstStyle/>
          <a:p>
            <a:r>
              <a:rPr lang="en-US" sz="2400" dirty="0" smtClean="0">
                <a:solidFill>
                  <a:schemeClr val="tx1">
                    <a:lumMod val="75000"/>
                    <a:lumOff val="25000"/>
                  </a:schemeClr>
                </a:solidFill>
              </a:rPr>
              <a:t>Parameter values are:</a:t>
            </a:r>
          </a:p>
          <a:p>
            <a:r>
              <a:rPr lang="en-US" sz="2400" dirty="0">
                <a:solidFill>
                  <a:schemeClr val="tx1">
                    <a:lumMod val="75000"/>
                    <a:lumOff val="25000"/>
                  </a:schemeClr>
                </a:solidFill>
              </a:rPr>
              <a:t>s</a:t>
            </a:r>
            <a:r>
              <a:rPr lang="en-US" sz="2400" dirty="0" smtClean="0">
                <a:solidFill>
                  <a:schemeClr val="tx1">
                    <a:lumMod val="75000"/>
                    <a:lumOff val="25000"/>
                  </a:schemeClr>
                </a:solidFill>
              </a:rPr>
              <a:t> = 100</a:t>
            </a:r>
          </a:p>
          <a:p>
            <a:r>
              <a:rPr lang="en-US" sz="2400" dirty="0" smtClean="0">
                <a:solidFill>
                  <a:schemeClr val="tx1">
                    <a:lumMod val="75000"/>
                    <a:lumOff val="25000"/>
                  </a:schemeClr>
                </a:solidFill>
              </a:rPr>
              <a:t>K = 100</a:t>
            </a:r>
          </a:p>
          <a:p>
            <a:r>
              <a:rPr lang="en-US" sz="2400" dirty="0" smtClean="0">
                <a:solidFill>
                  <a:schemeClr val="tx1">
                    <a:lumMod val="75000"/>
                    <a:lumOff val="25000"/>
                  </a:schemeClr>
                </a:solidFill>
              </a:rPr>
              <a:t>T = 10</a:t>
            </a:r>
          </a:p>
          <a:p>
            <a:r>
              <a:rPr lang="en-US" sz="2400" dirty="0" smtClean="0">
                <a:solidFill>
                  <a:schemeClr val="tx1">
                    <a:lumMod val="75000"/>
                    <a:lumOff val="25000"/>
                  </a:schemeClr>
                </a:solidFill>
              </a:rPr>
              <a:t>T</a:t>
            </a:r>
            <a:r>
              <a:rPr lang="en-US" sz="2400" baseline="-25000" dirty="0" smtClean="0">
                <a:solidFill>
                  <a:schemeClr val="tx1">
                    <a:lumMod val="75000"/>
                    <a:lumOff val="25000"/>
                  </a:schemeClr>
                </a:solidFill>
              </a:rPr>
              <a:t>0</a:t>
            </a:r>
            <a:r>
              <a:rPr lang="en-US" sz="2400" dirty="0" smtClean="0">
                <a:solidFill>
                  <a:schemeClr val="tx1">
                    <a:lumMod val="75000"/>
                    <a:lumOff val="25000"/>
                  </a:schemeClr>
                </a:solidFill>
              </a:rPr>
              <a:t> = 2</a:t>
            </a:r>
          </a:p>
          <a:p>
            <a:r>
              <a:rPr lang="en-US" sz="2400" dirty="0" smtClean="0">
                <a:solidFill>
                  <a:schemeClr val="tx1">
                    <a:lumMod val="75000"/>
                    <a:lumOff val="25000"/>
                  </a:schemeClr>
                </a:solidFill>
              </a:rPr>
              <a:t>σ = 0.2</a:t>
            </a:r>
          </a:p>
          <a:p>
            <a:r>
              <a:rPr lang="en-US" sz="2400" dirty="0" smtClean="0">
                <a:solidFill>
                  <a:schemeClr val="tx1">
                    <a:lumMod val="75000"/>
                    <a:lumOff val="25000"/>
                  </a:schemeClr>
                </a:solidFill>
              </a:rPr>
              <a:t>R = 0.06 </a:t>
            </a:r>
          </a:p>
        </p:txBody>
      </p:sp>
    </p:spTree>
    <p:extLst>
      <p:ext uri="{BB962C8B-B14F-4D97-AF65-F5344CB8AC3E}">
        <p14:creationId xmlns:p14="http://schemas.microsoft.com/office/powerpoint/2010/main" val="3091645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900113" y="677332"/>
            <a:ext cx="7345362" cy="906675"/>
          </a:xfrm>
        </p:spPr>
        <p:txBody>
          <a:bodyPr>
            <a:normAutofit/>
          </a:bodyPr>
          <a:lstStyle/>
          <a:p>
            <a:pPr algn="l"/>
            <a:r>
              <a:rPr lang="en-US" sz="3000" dirty="0" smtClean="0"/>
              <a:t>Comparison with the binomial tree method </a:t>
            </a:r>
            <a:endParaRPr lang="en-US" sz="3000" dirty="0"/>
          </a:p>
        </p:txBody>
      </p:sp>
      <p:pic>
        <p:nvPicPr>
          <p:cNvPr id="4" name="Picture 3"/>
          <p:cNvPicPr>
            <a:picLocks noChangeAspect="1"/>
          </p:cNvPicPr>
          <p:nvPr/>
        </p:nvPicPr>
        <p:blipFill>
          <a:blip r:embed="rId3"/>
          <a:stretch>
            <a:fillRect/>
          </a:stretch>
        </p:blipFill>
        <p:spPr>
          <a:xfrm>
            <a:off x="351366" y="1719471"/>
            <a:ext cx="4322234" cy="2246264"/>
          </a:xfrm>
          <a:prstGeom prst="rect">
            <a:avLst/>
          </a:prstGeom>
        </p:spPr>
      </p:pic>
      <p:pic>
        <p:nvPicPr>
          <p:cNvPr id="5" name="Picture 4"/>
          <p:cNvPicPr>
            <a:picLocks noChangeAspect="1"/>
          </p:cNvPicPr>
          <p:nvPr/>
        </p:nvPicPr>
        <p:blipFill>
          <a:blip r:embed="rId4"/>
          <a:stretch>
            <a:fillRect/>
          </a:stretch>
        </p:blipFill>
        <p:spPr>
          <a:xfrm>
            <a:off x="3166528" y="3874370"/>
            <a:ext cx="5537200" cy="2483977"/>
          </a:xfrm>
          <a:prstGeom prst="rect">
            <a:avLst/>
          </a:prstGeom>
        </p:spPr>
      </p:pic>
    </p:spTree>
    <p:extLst>
      <p:ext uri="{BB962C8B-B14F-4D97-AF65-F5344CB8AC3E}">
        <p14:creationId xmlns:p14="http://schemas.microsoft.com/office/powerpoint/2010/main" val="3438998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508000"/>
            <a:ext cx="7345362" cy="1076008"/>
          </a:xfrm>
        </p:spPr>
        <p:txBody>
          <a:bodyPr>
            <a:normAutofit/>
          </a:bodyPr>
          <a:lstStyle/>
          <a:p>
            <a:r>
              <a:rPr lang="en-US" sz="3000" dirty="0" smtClean="0"/>
              <a:t>Price of ESOs for different parameter values </a:t>
            </a:r>
            <a:endParaRPr lang="en-US" sz="3000" dirty="0"/>
          </a:p>
        </p:txBody>
      </p:sp>
      <p:pic>
        <p:nvPicPr>
          <p:cNvPr id="3" name="Picture 2"/>
          <p:cNvPicPr>
            <a:picLocks noChangeAspect="1"/>
          </p:cNvPicPr>
          <p:nvPr/>
        </p:nvPicPr>
        <p:blipFill>
          <a:blip r:embed="rId3"/>
          <a:stretch>
            <a:fillRect/>
          </a:stretch>
        </p:blipFill>
        <p:spPr>
          <a:xfrm>
            <a:off x="795877" y="1695636"/>
            <a:ext cx="4036549" cy="4874493"/>
          </a:xfrm>
          <a:prstGeom prst="rect">
            <a:avLst/>
          </a:prstGeom>
        </p:spPr>
      </p:pic>
    </p:spTree>
    <p:extLst>
      <p:ext uri="{BB962C8B-B14F-4D97-AF65-F5344CB8AC3E}">
        <p14:creationId xmlns:p14="http://schemas.microsoft.com/office/powerpoint/2010/main" val="1204818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22998"/>
            <a:ext cx="7345362" cy="961010"/>
          </a:xfrm>
        </p:spPr>
        <p:txBody>
          <a:bodyPr>
            <a:normAutofit/>
          </a:bodyPr>
          <a:lstStyle/>
          <a:p>
            <a:pPr algn="l"/>
            <a:r>
              <a:rPr lang="en-US" sz="3000" dirty="0" smtClean="0"/>
              <a:t>Case Study</a:t>
            </a:r>
            <a:endParaRPr lang="en-US" sz="3000" dirty="0"/>
          </a:p>
        </p:txBody>
      </p:sp>
      <p:pic>
        <p:nvPicPr>
          <p:cNvPr id="7" name="Picture 6" descr="741506283701_.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01" y="2661442"/>
            <a:ext cx="4118072" cy="3987817"/>
          </a:xfrm>
          <a:prstGeom prst="rect">
            <a:avLst/>
          </a:prstGeom>
        </p:spPr>
      </p:pic>
      <p:pic>
        <p:nvPicPr>
          <p:cNvPr id="8" name="Picture 7" descr="751506283755_.pi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6566" y="1696782"/>
            <a:ext cx="5786494" cy="1416656"/>
          </a:xfrm>
          <a:prstGeom prst="rect">
            <a:avLst/>
          </a:prstGeom>
        </p:spPr>
      </p:pic>
    </p:spTree>
    <p:extLst>
      <p:ext uri="{BB962C8B-B14F-4D97-AF65-F5344CB8AC3E}">
        <p14:creationId xmlns:p14="http://schemas.microsoft.com/office/powerpoint/2010/main" val="3922467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85296"/>
            <a:ext cx="7345362" cy="898712"/>
          </a:xfrm>
        </p:spPr>
        <p:txBody>
          <a:bodyPr>
            <a:normAutofit/>
          </a:bodyPr>
          <a:lstStyle/>
          <a:p>
            <a:r>
              <a:rPr lang="en-US" sz="3000" dirty="0" smtClean="0"/>
              <a:t>Conclusion and Some Opinions</a:t>
            </a:r>
            <a:endParaRPr lang="en-US" sz="3000" dirty="0"/>
          </a:p>
        </p:txBody>
      </p:sp>
      <p:sp>
        <p:nvSpPr>
          <p:cNvPr id="3" name="TextBox 2"/>
          <p:cNvSpPr txBox="1"/>
          <p:nvPr/>
        </p:nvSpPr>
        <p:spPr>
          <a:xfrm>
            <a:off x="766440" y="1804842"/>
            <a:ext cx="8036325" cy="3785652"/>
          </a:xfrm>
          <a:prstGeom prst="rect">
            <a:avLst/>
          </a:prstGeom>
          <a:noFill/>
        </p:spPr>
        <p:txBody>
          <a:bodyPr wrap="square" rtlCol="0">
            <a:spAutoFit/>
          </a:bodyPr>
          <a:lstStyle/>
          <a:p>
            <a:pPr marL="285750" indent="-285750">
              <a:buFont typeface="Arial"/>
              <a:buChar char="•"/>
            </a:pPr>
            <a:r>
              <a:rPr lang="en-US" altLang="zh-CN" sz="2400" dirty="0" smtClean="0">
                <a:solidFill>
                  <a:schemeClr val="tx1">
                    <a:lumMod val="75000"/>
                    <a:lumOff val="25000"/>
                  </a:schemeClr>
                </a:solidFill>
              </a:rPr>
              <a:t>Analytic expression for pricing ESOs </a:t>
            </a:r>
          </a:p>
          <a:p>
            <a:pPr marL="285750" indent="-285750">
              <a:buFont typeface="Arial"/>
              <a:buChar char="•"/>
            </a:pPr>
            <a:r>
              <a:rPr lang="en-US" sz="2400" dirty="0">
                <a:solidFill>
                  <a:schemeClr val="tx1">
                    <a:lumMod val="75000"/>
                    <a:lumOff val="25000"/>
                  </a:schemeClr>
                </a:solidFill>
              </a:rPr>
              <a:t>D</a:t>
            </a:r>
            <a:r>
              <a:rPr lang="en-US" sz="2400" dirty="0" smtClean="0">
                <a:solidFill>
                  <a:schemeClr val="tx1">
                    <a:lumMod val="75000"/>
                    <a:lumOff val="25000"/>
                  </a:schemeClr>
                </a:solidFill>
              </a:rPr>
              <a:t>ividend / forfeitures</a:t>
            </a:r>
          </a:p>
          <a:p>
            <a:pPr marL="285750" indent="-285750">
              <a:buFont typeface="Arial"/>
              <a:buChar char="•"/>
            </a:pPr>
            <a:r>
              <a:rPr lang="en-US" sz="2400" dirty="0" smtClean="0">
                <a:solidFill>
                  <a:schemeClr val="tx1">
                    <a:lumMod val="75000"/>
                    <a:lumOff val="25000"/>
                  </a:schemeClr>
                </a:solidFill>
              </a:rPr>
              <a:t>Advantages/limitations</a:t>
            </a:r>
          </a:p>
          <a:p>
            <a:pPr marL="285750" indent="-285750">
              <a:buFont typeface="Arial"/>
              <a:buChar char="•"/>
            </a:pPr>
            <a:r>
              <a:rPr lang="en-US" sz="2400" dirty="0" smtClean="0">
                <a:solidFill>
                  <a:schemeClr val="tx1">
                    <a:lumMod val="75000"/>
                    <a:lumOff val="25000"/>
                  </a:schemeClr>
                </a:solidFill>
              </a:rPr>
              <a:t>Comply with the SEC criterion </a:t>
            </a:r>
          </a:p>
          <a:p>
            <a:pPr marL="285750" indent="-285750">
              <a:buFont typeface="Arial"/>
              <a:buChar char="•"/>
            </a:pPr>
            <a:r>
              <a:rPr lang="en-US" sz="2400" dirty="0" smtClean="0">
                <a:solidFill>
                  <a:schemeClr val="tx1">
                    <a:lumMod val="75000"/>
                    <a:lumOff val="25000"/>
                  </a:schemeClr>
                </a:solidFill>
              </a:rPr>
              <a:t>Applicable in the real case </a:t>
            </a:r>
          </a:p>
          <a:p>
            <a:pPr marL="285750" indent="-285750">
              <a:buFont typeface="Arial"/>
              <a:buChar char="•"/>
            </a:pPr>
            <a:r>
              <a:rPr lang="en-US" altLang="zh-CN" sz="2400" dirty="0" smtClean="0">
                <a:solidFill>
                  <a:schemeClr val="tx1">
                    <a:lumMod val="75000"/>
                    <a:lumOff val="25000"/>
                  </a:schemeClr>
                </a:solidFill>
              </a:rPr>
              <a:t>Typo</a:t>
            </a:r>
          </a:p>
          <a:p>
            <a:pPr marL="285750" indent="-285750">
              <a:buFont typeface="Arial"/>
              <a:buChar char="•"/>
            </a:pPr>
            <a:r>
              <a:rPr lang="en-US" altLang="zh-CN" sz="2400" dirty="0" smtClean="0">
                <a:solidFill>
                  <a:schemeClr val="tx1">
                    <a:lumMod val="75000"/>
                    <a:lumOff val="25000"/>
                  </a:schemeClr>
                </a:solidFill>
              </a:rPr>
              <a:t>Logic is not very clear </a:t>
            </a:r>
          </a:p>
          <a:p>
            <a:pPr marL="285750" indent="-285750">
              <a:buFont typeface="Arial"/>
              <a:buChar char="•"/>
            </a:pPr>
            <a:r>
              <a:rPr lang="en-US" sz="2400" dirty="0" smtClean="0">
                <a:solidFill>
                  <a:schemeClr val="tx1">
                    <a:lumMod val="75000"/>
                    <a:lumOff val="25000"/>
                  </a:schemeClr>
                </a:solidFill>
              </a:rPr>
              <a:t>“True” price </a:t>
            </a:r>
          </a:p>
          <a:p>
            <a:pPr marL="285750" indent="-285750">
              <a:buFont typeface="Arial"/>
              <a:buChar char="•"/>
            </a:pPr>
            <a:endParaRPr lang="en-US" sz="2400" dirty="0" smtClean="0">
              <a:solidFill>
                <a:schemeClr val="tx1">
                  <a:lumMod val="75000"/>
                  <a:lumOff val="25000"/>
                </a:schemeClr>
              </a:solidFill>
            </a:endParaRPr>
          </a:p>
          <a:p>
            <a:endParaRPr lang="en-US" sz="2400" dirty="0" smtClean="0">
              <a:solidFill>
                <a:schemeClr val="tx1">
                  <a:lumMod val="75000"/>
                  <a:lumOff val="25000"/>
                </a:schemeClr>
              </a:solidFill>
            </a:endParaRPr>
          </a:p>
        </p:txBody>
      </p:sp>
    </p:spTree>
    <p:extLst>
      <p:ext uri="{BB962C8B-B14F-4D97-AF65-F5344CB8AC3E}">
        <p14:creationId xmlns:p14="http://schemas.microsoft.com/office/powerpoint/2010/main" val="338588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59160"/>
            <a:ext cx="7345362" cy="824847"/>
          </a:xfrm>
        </p:spPr>
        <p:txBody>
          <a:bodyPr>
            <a:normAutofit/>
          </a:bodyPr>
          <a:lstStyle/>
          <a:p>
            <a:pPr algn="l"/>
            <a:r>
              <a:rPr lang="en-US" sz="3000" dirty="0" smtClean="0"/>
              <a:t>Employee Stock Options (ESOs)</a:t>
            </a:r>
            <a:endParaRPr lang="en-US" sz="3000" dirty="0"/>
          </a:p>
        </p:txBody>
      </p:sp>
      <p:sp>
        <p:nvSpPr>
          <p:cNvPr id="3" name="Content Placeholder 2"/>
          <p:cNvSpPr>
            <a:spLocks noGrp="1"/>
          </p:cNvSpPr>
          <p:nvPr>
            <p:ph idx="1"/>
          </p:nvPr>
        </p:nvSpPr>
        <p:spPr/>
        <p:txBody>
          <a:bodyPr/>
          <a:lstStyle/>
          <a:p>
            <a:r>
              <a:rPr lang="en-US" dirty="0" smtClean="0"/>
              <a:t>The right to buy a certain amount of company shares at a predetermined price for a specific period of time </a:t>
            </a:r>
          </a:p>
          <a:p>
            <a:r>
              <a:rPr lang="en-US" dirty="0" smtClean="0"/>
              <a:t>Since the mid-1980s, stock options became a very popular choice for the compensation packages </a:t>
            </a:r>
          </a:p>
          <a:p>
            <a:r>
              <a:rPr lang="en-US" dirty="0"/>
              <a:t>I</a:t>
            </a:r>
            <a:r>
              <a:rPr lang="en-US" dirty="0" smtClean="0"/>
              <a:t>n 1999, 94% of companies in the S&amp;P 500 offered stock options to their top employees </a:t>
            </a:r>
            <a:endParaRPr lang="en-US" dirty="0"/>
          </a:p>
        </p:txBody>
      </p:sp>
    </p:spTree>
    <p:extLst>
      <p:ext uri="{BB962C8B-B14F-4D97-AF65-F5344CB8AC3E}">
        <p14:creationId xmlns:p14="http://schemas.microsoft.com/office/powerpoint/2010/main" val="2169520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13168"/>
            <a:ext cx="7345362" cy="970839"/>
          </a:xfrm>
        </p:spPr>
        <p:txBody>
          <a:bodyPr>
            <a:normAutofit/>
          </a:bodyPr>
          <a:lstStyle/>
          <a:p>
            <a:pPr algn="l"/>
            <a:r>
              <a:rPr lang="en-US" sz="3000" dirty="0" smtClean="0"/>
              <a:t>Standard Setting</a:t>
            </a:r>
            <a:endParaRPr lang="en-US" sz="3000" dirty="0"/>
          </a:p>
        </p:txBody>
      </p:sp>
      <p:cxnSp>
        <p:nvCxnSpPr>
          <p:cNvPr id="8" name="Straight Arrow Connector 7"/>
          <p:cNvCxnSpPr/>
          <p:nvPr/>
        </p:nvCxnSpPr>
        <p:spPr>
          <a:xfrm>
            <a:off x="900113" y="2335886"/>
            <a:ext cx="6647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963508" y="2277508"/>
            <a:ext cx="116787" cy="1167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3" name="Oval 12"/>
          <p:cNvSpPr/>
          <p:nvPr/>
        </p:nvSpPr>
        <p:spPr>
          <a:xfrm>
            <a:off x="4802782" y="2292107"/>
            <a:ext cx="116787" cy="1167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4" name="Oval 13"/>
          <p:cNvSpPr/>
          <p:nvPr/>
        </p:nvSpPr>
        <p:spPr>
          <a:xfrm>
            <a:off x="6677746" y="2283918"/>
            <a:ext cx="116787" cy="11679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 name="TextBox 15"/>
          <p:cNvSpPr txBox="1"/>
          <p:nvPr/>
        </p:nvSpPr>
        <p:spPr>
          <a:xfrm>
            <a:off x="900113" y="2686263"/>
            <a:ext cx="2734860" cy="2031325"/>
          </a:xfrm>
          <a:prstGeom prst="rect">
            <a:avLst/>
          </a:prstGeom>
          <a:noFill/>
        </p:spPr>
        <p:txBody>
          <a:bodyPr wrap="square" rtlCol="0">
            <a:spAutoFit/>
          </a:bodyPr>
          <a:lstStyle/>
          <a:p>
            <a:r>
              <a:rPr lang="en-US" b="1" dirty="0" smtClean="0">
                <a:solidFill>
                  <a:schemeClr val="tx1">
                    <a:lumMod val="75000"/>
                    <a:lumOff val="25000"/>
                  </a:schemeClr>
                </a:solidFill>
              </a:rPr>
              <a:t>1995</a:t>
            </a:r>
          </a:p>
          <a:p>
            <a:pPr marL="285750" indent="-285750">
              <a:buFont typeface="Arial"/>
              <a:buChar char="•"/>
            </a:pPr>
            <a:r>
              <a:rPr lang="en-US" dirty="0" smtClean="0">
                <a:solidFill>
                  <a:schemeClr val="tx1">
                    <a:lumMod val="75000"/>
                    <a:lumOff val="25000"/>
                  </a:schemeClr>
                </a:solidFill>
              </a:rPr>
              <a:t>FASB (with FAS 123)</a:t>
            </a:r>
          </a:p>
          <a:p>
            <a:pPr marL="285750" indent="-285750">
              <a:buFont typeface="Arial"/>
              <a:buChar char="•"/>
            </a:pPr>
            <a:r>
              <a:rPr lang="en-US" dirty="0" smtClean="0">
                <a:solidFill>
                  <a:schemeClr val="tx1">
                    <a:lumMod val="75000"/>
                    <a:lumOff val="25000"/>
                  </a:schemeClr>
                </a:solidFill>
              </a:rPr>
              <a:t>immediate recognition upon granted </a:t>
            </a:r>
          </a:p>
          <a:p>
            <a:pPr marL="285750" indent="-285750">
              <a:buFont typeface="Arial"/>
              <a:buChar char="•"/>
            </a:pPr>
            <a:r>
              <a:rPr lang="en-US" dirty="0" smtClean="0">
                <a:solidFill>
                  <a:schemeClr val="tx1">
                    <a:lumMod val="75000"/>
                    <a:lumOff val="25000"/>
                  </a:schemeClr>
                </a:solidFill>
              </a:rPr>
              <a:t>Intrinsic value </a:t>
            </a:r>
          </a:p>
          <a:p>
            <a:pPr marL="285750" indent="-285750">
              <a:buFont typeface="Arial"/>
              <a:buChar char="•"/>
            </a:pPr>
            <a:r>
              <a:rPr lang="en-US" dirty="0" smtClean="0">
                <a:solidFill>
                  <a:schemeClr val="tx1">
                    <a:lumMod val="75000"/>
                    <a:lumOff val="25000"/>
                  </a:schemeClr>
                </a:solidFill>
              </a:rPr>
              <a:t>Fair value (encourage)</a:t>
            </a:r>
          </a:p>
          <a:p>
            <a:r>
              <a:rPr lang="en-US" dirty="0" smtClean="0">
                <a:solidFill>
                  <a:schemeClr val="tx1">
                    <a:lumMod val="75000"/>
                    <a:lumOff val="25000"/>
                  </a:schemeClr>
                </a:solidFill>
              </a:rPr>
              <a:t> </a:t>
            </a:r>
            <a:endParaRPr lang="en-US" dirty="0">
              <a:solidFill>
                <a:schemeClr val="tx1">
                  <a:lumMod val="75000"/>
                  <a:lumOff val="25000"/>
                </a:schemeClr>
              </a:solidFill>
            </a:endParaRPr>
          </a:p>
        </p:txBody>
      </p:sp>
      <p:sp>
        <p:nvSpPr>
          <p:cNvPr id="17" name="TextBox 16"/>
          <p:cNvSpPr txBox="1"/>
          <p:nvPr/>
        </p:nvSpPr>
        <p:spPr>
          <a:xfrm>
            <a:off x="3928319" y="2678074"/>
            <a:ext cx="2734860" cy="2031325"/>
          </a:xfrm>
          <a:prstGeom prst="rect">
            <a:avLst/>
          </a:prstGeom>
          <a:noFill/>
        </p:spPr>
        <p:txBody>
          <a:bodyPr wrap="square" rtlCol="0">
            <a:spAutoFit/>
          </a:bodyPr>
          <a:lstStyle/>
          <a:p>
            <a:r>
              <a:rPr lang="en-US" b="1" dirty="0" smtClean="0">
                <a:solidFill>
                  <a:schemeClr val="tx1">
                    <a:lumMod val="75000"/>
                    <a:lumOff val="25000"/>
                  </a:schemeClr>
                </a:solidFill>
              </a:rPr>
              <a:t>2004</a:t>
            </a:r>
          </a:p>
          <a:p>
            <a:pPr marL="285750" indent="-285750">
              <a:buFont typeface="Arial"/>
              <a:buChar char="•"/>
            </a:pPr>
            <a:r>
              <a:rPr lang="en-US" dirty="0" smtClean="0">
                <a:solidFill>
                  <a:schemeClr val="tx1">
                    <a:lumMod val="75000"/>
                    <a:lumOff val="25000"/>
                  </a:schemeClr>
                </a:solidFill>
              </a:rPr>
              <a:t>FASB (with FAS 123R)</a:t>
            </a:r>
          </a:p>
          <a:p>
            <a:pPr marL="285750" indent="-285750">
              <a:buFont typeface="Arial"/>
              <a:buChar char="•"/>
            </a:pPr>
            <a:r>
              <a:rPr lang="en-US" dirty="0" smtClean="0">
                <a:solidFill>
                  <a:schemeClr val="tx1">
                    <a:lumMod val="75000"/>
                    <a:lumOff val="25000"/>
                  </a:schemeClr>
                </a:solidFill>
              </a:rPr>
              <a:t>Fair value only </a:t>
            </a:r>
          </a:p>
          <a:p>
            <a:pPr marL="285750" indent="-285750">
              <a:buFont typeface="Arial"/>
              <a:buChar char="•"/>
            </a:pPr>
            <a:r>
              <a:rPr lang="en-US" dirty="0" smtClean="0">
                <a:solidFill>
                  <a:schemeClr val="tx1">
                    <a:lumMod val="75000"/>
                    <a:lumOff val="25000"/>
                  </a:schemeClr>
                </a:solidFill>
              </a:rPr>
              <a:t>IFRS states the same principle</a:t>
            </a:r>
          </a:p>
          <a:p>
            <a:r>
              <a:rPr lang="en-US" dirty="0" smtClean="0">
                <a:solidFill>
                  <a:schemeClr val="tx1">
                    <a:lumMod val="75000"/>
                    <a:lumOff val="25000"/>
                  </a:schemeClr>
                </a:solidFill>
              </a:rPr>
              <a:t> </a:t>
            </a:r>
            <a:endParaRPr lang="en-US" dirty="0">
              <a:solidFill>
                <a:schemeClr val="tx1">
                  <a:lumMod val="75000"/>
                  <a:lumOff val="25000"/>
                </a:schemeClr>
              </a:solidFill>
            </a:endParaRPr>
          </a:p>
        </p:txBody>
      </p:sp>
      <p:sp>
        <p:nvSpPr>
          <p:cNvPr id="18" name="TextBox 17"/>
          <p:cNvSpPr txBox="1"/>
          <p:nvPr/>
        </p:nvSpPr>
        <p:spPr>
          <a:xfrm>
            <a:off x="6591575" y="2686263"/>
            <a:ext cx="2079806" cy="1754327"/>
          </a:xfrm>
          <a:prstGeom prst="rect">
            <a:avLst/>
          </a:prstGeom>
          <a:noFill/>
        </p:spPr>
        <p:txBody>
          <a:bodyPr wrap="square" rtlCol="0">
            <a:spAutoFit/>
          </a:bodyPr>
          <a:lstStyle/>
          <a:p>
            <a:r>
              <a:rPr lang="en-US" b="1" dirty="0" smtClean="0">
                <a:solidFill>
                  <a:schemeClr val="tx1">
                    <a:lumMod val="75000"/>
                    <a:lumOff val="25000"/>
                  </a:schemeClr>
                </a:solidFill>
              </a:rPr>
              <a:t>2005</a:t>
            </a:r>
          </a:p>
          <a:p>
            <a:pPr marL="285750" indent="-285750">
              <a:buFont typeface="Arial"/>
              <a:buChar char="•"/>
            </a:pPr>
            <a:r>
              <a:rPr lang="en-US" dirty="0" smtClean="0">
                <a:solidFill>
                  <a:schemeClr val="tx1">
                    <a:lumMod val="75000"/>
                    <a:lumOff val="25000"/>
                  </a:schemeClr>
                </a:solidFill>
              </a:rPr>
              <a:t>SEC (SAB 107)</a:t>
            </a:r>
          </a:p>
          <a:p>
            <a:pPr marL="285750" indent="-285750">
              <a:buFont typeface="Arial"/>
              <a:buChar char="•"/>
            </a:pPr>
            <a:r>
              <a:rPr lang="en-US" dirty="0" smtClean="0">
                <a:solidFill>
                  <a:schemeClr val="tx1">
                    <a:lumMod val="75000"/>
                    <a:lumOff val="25000"/>
                  </a:schemeClr>
                </a:solidFill>
              </a:rPr>
              <a:t>Provide guidance for fair value method </a:t>
            </a:r>
          </a:p>
          <a:p>
            <a:r>
              <a:rPr lang="en-US" dirty="0" smtClean="0">
                <a:solidFill>
                  <a:schemeClr val="tx1">
                    <a:lumMod val="75000"/>
                    <a:lumOff val="25000"/>
                  </a:schemeClr>
                </a:solidFill>
              </a:rPr>
              <a:t> </a:t>
            </a:r>
            <a:endParaRPr lang="en-US" dirty="0">
              <a:solidFill>
                <a:schemeClr val="tx1">
                  <a:lumMod val="75000"/>
                  <a:lumOff val="25000"/>
                </a:schemeClr>
              </a:solidFill>
            </a:endParaRPr>
          </a:p>
        </p:txBody>
      </p:sp>
    </p:spTree>
    <p:extLst>
      <p:ext uri="{BB962C8B-B14F-4D97-AF65-F5344CB8AC3E}">
        <p14:creationId xmlns:p14="http://schemas.microsoft.com/office/powerpoint/2010/main" val="381709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29962"/>
            <a:ext cx="7345362" cy="854045"/>
          </a:xfrm>
        </p:spPr>
        <p:txBody>
          <a:bodyPr>
            <a:normAutofit/>
          </a:bodyPr>
          <a:lstStyle/>
          <a:p>
            <a:pPr algn="l"/>
            <a:r>
              <a:rPr lang="en-US" sz="3000" dirty="0" smtClean="0"/>
              <a:t>Fair Value Criterion of SAB 107</a:t>
            </a:r>
            <a:endParaRPr lang="en-US" sz="3000" dirty="0"/>
          </a:p>
        </p:txBody>
      </p:sp>
      <p:sp>
        <p:nvSpPr>
          <p:cNvPr id="3" name="Content Placeholder 2"/>
          <p:cNvSpPr>
            <a:spLocks noGrp="1"/>
          </p:cNvSpPr>
          <p:nvPr>
            <p:ph idx="1"/>
          </p:nvPr>
        </p:nvSpPr>
        <p:spPr/>
        <p:txBody>
          <a:bodyPr/>
          <a:lstStyle/>
          <a:p>
            <a:r>
              <a:rPr lang="en-US" dirty="0" smtClean="0"/>
              <a:t>Consistent with the fair value objective </a:t>
            </a:r>
          </a:p>
          <a:p>
            <a:r>
              <a:rPr lang="en-US" dirty="0" smtClean="0"/>
              <a:t>Based on established principles of financial economic theory</a:t>
            </a:r>
          </a:p>
          <a:p>
            <a:r>
              <a:rPr lang="en-US" dirty="0" smtClean="0"/>
              <a:t>Reflects all substantive characteristics of the instrument </a:t>
            </a:r>
            <a:endParaRPr lang="en-US" dirty="0"/>
          </a:p>
        </p:txBody>
      </p:sp>
    </p:spTree>
    <p:extLst>
      <p:ext uri="{BB962C8B-B14F-4D97-AF65-F5344CB8AC3E}">
        <p14:creationId xmlns:p14="http://schemas.microsoft.com/office/powerpoint/2010/main" val="3223147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35038"/>
            <a:ext cx="7345362" cy="948969"/>
          </a:xfrm>
        </p:spPr>
        <p:txBody>
          <a:bodyPr>
            <a:normAutofit/>
          </a:bodyPr>
          <a:lstStyle/>
          <a:p>
            <a:pPr algn="l"/>
            <a:r>
              <a:rPr lang="en-US" sz="3000" dirty="0" smtClean="0"/>
              <a:t>Characteristics of the Stock </a:t>
            </a:r>
            <a:r>
              <a:rPr lang="en-US" sz="3000" dirty="0"/>
              <a:t>O</a:t>
            </a:r>
            <a:r>
              <a:rPr lang="en-US" sz="3000" dirty="0" smtClean="0"/>
              <a:t>ptions </a:t>
            </a:r>
            <a:endParaRPr lang="en-US" sz="3000" dirty="0"/>
          </a:p>
        </p:txBody>
      </p:sp>
      <p:sp>
        <p:nvSpPr>
          <p:cNvPr id="3" name="TextBox 2"/>
          <p:cNvSpPr txBox="1"/>
          <p:nvPr/>
        </p:nvSpPr>
        <p:spPr>
          <a:xfrm>
            <a:off x="766440" y="1804842"/>
            <a:ext cx="7817351" cy="3046988"/>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Long-term (up to 10 years)</a:t>
            </a:r>
          </a:p>
          <a:p>
            <a:pPr marL="285750" indent="-285750">
              <a:buFont typeface="Arial"/>
              <a:buChar char="•"/>
            </a:pPr>
            <a:r>
              <a:rPr lang="en-US" sz="2400" dirty="0" smtClean="0">
                <a:solidFill>
                  <a:schemeClr val="tx1">
                    <a:lumMod val="75000"/>
                    <a:lumOff val="25000"/>
                  </a:schemeClr>
                </a:solidFill>
              </a:rPr>
              <a:t>Vesting periods of up to 4 years</a:t>
            </a:r>
          </a:p>
          <a:p>
            <a:pPr marL="285750" indent="-285750">
              <a:buFont typeface="Arial"/>
              <a:buChar char="•"/>
            </a:pPr>
            <a:r>
              <a:rPr lang="en-US" sz="2400" dirty="0" smtClean="0">
                <a:solidFill>
                  <a:schemeClr val="tx1">
                    <a:lumMod val="75000"/>
                    <a:lumOff val="25000"/>
                  </a:schemeClr>
                </a:solidFill>
              </a:rPr>
              <a:t>American type</a:t>
            </a:r>
          </a:p>
          <a:p>
            <a:pPr marL="285750" indent="-285750">
              <a:buFont typeface="Arial"/>
              <a:buChar char="•"/>
            </a:pPr>
            <a:r>
              <a:rPr lang="en-US" sz="2400" dirty="0" smtClean="0">
                <a:solidFill>
                  <a:schemeClr val="tx1">
                    <a:lumMod val="75000"/>
                    <a:lumOff val="25000"/>
                  </a:schemeClr>
                </a:solidFill>
              </a:rPr>
              <a:t>In the case of employee leaving the firm or being fired </a:t>
            </a:r>
          </a:p>
          <a:p>
            <a:r>
              <a:rPr lang="en-US" sz="2400" dirty="0">
                <a:solidFill>
                  <a:schemeClr val="tx1">
                    <a:lumMod val="75000"/>
                    <a:lumOff val="25000"/>
                  </a:schemeClr>
                </a:solidFill>
              </a:rPr>
              <a:t> </a:t>
            </a:r>
            <a:r>
              <a:rPr lang="en-US" sz="2400" dirty="0" smtClean="0">
                <a:solidFill>
                  <a:schemeClr val="tx1">
                    <a:lumMod val="75000"/>
                    <a:lumOff val="25000"/>
                  </a:schemeClr>
                </a:solidFill>
              </a:rPr>
              <a:t>    - Before vesting, the options are forfeited </a:t>
            </a:r>
          </a:p>
          <a:p>
            <a:r>
              <a:rPr lang="en-US" sz="2400" dirty="0" smtClean="0">
                <a:solidFill>
                  <a:schemeClr val="tx1">
                    <a:lumMod val="75000"/>
                    <a:lumOff val="25000"/>
                  </a:schemeClr>
                </a:solidFill>
              </a:rPr>
              <a:t>     - After vesting, the employee has a short time to </a:t>
            </a:r>
          </a:p>
          <a:p>
            <a:r>
              <a:rPr lang="en-US" sz="2400" dirty="0" smtClean="0">
                <a:solidFill>
                  <a:schemeClr val="tx1">
                    <a:lumMod val="75000"/>
                    <a:lumOff val="25000"/>
                  </a:schemeClr>
                </a:solidFill>
              </a:rPr>
              <a:t>       exercise the option 	    </a:t>
            </a:r>
          </a:p>
          <a:p>
            <a:pPr marL="285750" indent="-285750">
              <a:buFont typeface="Arial"/>
              <a:buChar char="•"/>
            </a:pPr>
            <a:r>
              <a:rPr lang="en-US" sz="2400" dirty="0" smtClean="0">
                <a:solidFill>
                  <a:schemeClr val="tx1">
                    <a:lumMod val="75000"/>
                    <a:lumOff val="25000"/>
                  </a:schemeClr>
                </a:solidFill>
              </a:rPr>
              <a:t>Not transferrable and are restricted from hedging </a:t>
            </a:r>
          </a:p>
        </p:txBody>
      </p:sp>
    </p:spTree>
    <p:extLst>
      <p:ext uri="{BB962C8B-B14F-4D97-AF65-F5344CB8AC3E}">
        <p14:creationId xmlns:p14="http://schemas.microsoft.com/office/powerpoint/2010/main" val="240741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86164"/>
            <a:ext cx="7345362" cy="897843"/>
          </a:xfrm>
        </p:spPr>
        <p:txBody>
          <a:bodyPr>
            <a:normAutofit/>
          </a:bodyPr>
          <a:lstStyle/>
          <a:p>
            <a:pPr algn="l"/>
            <a:r>
              <a:rPr lang="en-US" altLang="zh-CN" sz="3000" dirty="0" smtClean="0"/>
              <a:t>Pricing Model</a:t>
            </a:r>
            <a:endParaRPr lang="en-US" sz="3000" dirty="0"/>
          </a:p>
        </p:txBody>
      </p:sp>
      <p:sp>
        <p:nvSpPr>
          <p:cNvPr id="3" name="TextBox 2"/>
          <p:cNvSpPr txBox="1"/>
          <p:nvPr/>
        </p:nvSpPr>
        <p:spPr>
          <a:xfrm>
            <a:off x="766440" y="1804842"/>
            <a:ext cx="7817351" cy="3785652"/>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rate of exit (intensity of Poisson Process) </a:t>
            </a:r>
            <a:r>
              <a:rPr lang="mr-IN" sz="2400" dirty="0" smtClean="0">
                <a:solidFill>
                  <a:schemeClr val="tx1">
                    <a:lumMod val="75000"/>
                    <a:lumOff val="25000"/>
                  </a:schemeClr>
                </a:solidFill>
              </a:rPr>
              <a:t>–</a:t>
            </a:r>
            <a:r>
              <a:rPr lang="en-US" sz="2400" dirty="0" smtClean="0">
                <a:solidFill>
                  <a:schemeClr val="tx1">
                    <a:lumMod val="75000"/>
                    <a:lumOff val="25000"/>
                  </a:schemeClr>
                </a:solidFill>
              </a:rPr>
              <a:t> λ</a:t>
            </a:r>
          </a:p>
          <a:p>
            <a:pPr marL="285750" indent="-285750">
              <a:buFont typeface="Arial"/>
              <a:buChar char="•"/>
            </a:pPr>
            <a:r>
              <a:rPr lang="en-US" sz="2400" dirty="0">
                <a:solidFill>
                  <a:schemeClr val="tx1">
                    <a:lumMod val="75000"/>
                    <a:lumOff val="25000"/>
                  </a:schemeClr>
                </a:solidFill>
              </a:rPr>
              <a:t>s</a:t>
            </a:r>
            <a:r>
              <a:rPr lang="en-US" sz="2400" dirty="0" smtClean="0">
                <a:solidFill>
                  <a:schemeClr val="tx1">
                    <a:lumMod val="75000"/>
                    <a:lumOff val="25000"/>
                  </a:schemeClr>
                </a:solidFill>
              </a:rPr>
              <a:t>tock price barriers  - Level L and rate of decay α</a:t>
            </a:r>
          </a:p>
          <a:p>
            <a:pPr marL="285750" indent="-285750">
              <a:buFont typeface="Arial"/>
              <a:buChar char="•"/>
            </a:pPr>
            <a:r>
              <a:rPr lang="en-US" sz="2400" dirty="0">
                <a:solidFill>
                  <a:schemeClr val="tx1">
                    <a:lumMod val="75000"/>
                    <a:lumOff val="25000"/>
                  </a:schemeClr>
                </a:solidFill>
              </a:rPr>
              <a:t>m</a:t>
            </a:r>
            <a:r>
              <a:rPr lang="en-US" sz="2400" dirty="0" smtClean="0">
                <a:solidFill>
                  <a:schemeClr val="tx1">
                    <a:lumMod val="75000"/>
                    <a:lumOff val="25000"/>
                  </a:schemeClr>
                </a:solidFill>
              </a:rPr>
              <a:t>aturity </a:t>
            </a:r>
            <a:r>
              <a:rPr lang="mr-IN" sz="2400" dirty="0" smtClean="0">
                <a:solidFill>
                  <a:schemeClr val="tx1">
                    <a:lumMod val="75000"/>
                    <a:lumOff val="25000"/>
                  </a:schemeClr>
                </a:solidFill>
              </a:rPr>
              <a:t>–</a:t>
            </a:r>
            <a:r>
              <a:rPr lang="en-US" sz="2400" dirty="0" smtClean="0">
                <a:solidFill>
                  <a:schemeClr val="tx1">
                    <a:lumMod val="75000"/>
                    <a:lumOff val="25000"/>
                  </a:schemeClr>
                </a:solidFill>
              </a:rPr>
              <a:t> T </a:t>
            </a:r>
          </a:p>
          <a:p>
            <a:pPr marL="285750" indent="-285750">
              <a:buFont typeface="Arial"/>
              <a:buChar char="•"/>
            </a:pPr>
            <a:r>
              <a:rPr lang="en-US" sz="2400" dirty="0">
                <a:solidFill>
                  <a:schemeClr val="tx1">
                    <a:lumMod val="75000"/>
                    <a:lumOff val="25000"/>
                  </a:schemeClr>
                </a:solidFill>
              </a:rPr>
              <a:t>s</a:t>
            </a:r>
            <a:r>
              <a:rPr lang="en-US" sz="2400" dirty="0" smtClean="0">
                <a:solidFill>
                  <a:schemeClr val="tx1">
                    <a:lumMod val="75000"/>
                    <a:lumOff val="25000"/>
                  </a:schemeClr>
                </a:solidFill>
              </a:rPr>
              <a:t>trike price </a:t>
            </a:r>
            <a:r>
              <a:rPr lang="mr-IN" sz="2400" dirty="0" smtClean="0">
                <a:solidFill>
                  <a:schemeClr val="tx1">
                    <a:lumMod val="75000"/>
                    <a:lumOff val="25000"/>
                  </a:schemeClr>
                </a:solidFill>
              </a:rPr>
              <a:t>–</a:t>
            </a:r>
            <a:r>
              <a:rPr lang="en-US" sz="2400" dirty="0" smtClean="0">
                <a:solidFill>
                  <a:schemeClr val="tx1">
                    <a:lumMod val="75000"/>
                    <a:lumOff val="25000"/>
                  </a:schemeClr>
                </a:solidFill>
              </a:rPr>
              <a:t> K </a:t>
            </a:r>
          </a:p>
          <a:p>
            <a:pPr marL="285750" indent="-285750">
              <a:buFont typeface="Arial"/>
              <a:buChar char="•"/>
            </a:pPr>
            <a:r>
              <a:rPr lang="en-US" sz="2400" dirty="0" smtClean="0">
                <a:solidFill>
                  <a:schemeClr val="tx1">
                    <a:lumMod val="75000"/>
                    <a:lumOff val="25000"/>
                  </a:schemeClr>
                </a:solidFill>
              </a:rPr>
              <a:t>Black &amp; Scholes </a:t>
            </a:r>
            <a:r>
              <a:rPr lang="en-US" altLang="zh-CN" sz="2400" dirty="0" smtClean="0">
                <a:solidFill>
                  <a:schemeClr val="tx1">
                    <a:lumMod val="75000"/>
                    <a:lumOff val="25000"/>
                  </a:schemeClr>
                </a:solidFill>
              </a:rPr>
              <a:t>framework</a:t>
            </a:r>
          </a:p>
          <a:p>
            <a:pPr marL="285750" indent="-285750">
              <a:buFont typeface="Arial"/>
              <a:buChar char="•"/>
            </a:pPr>
            <a:r>
              <a:rPr lang="en-US" sz="2400" dirty="0" smtClean="0">
                <a:solidFill>
                  <a:schemeClr val="tx1">
                    <a:lumMod val="75000"/>
                    <a:lumOff val="25000"/>
                  </a:schemeClr>
                </a:solidFill>
              </a:rPr>
              <a:t>We assume the stock price follows a lognormal process: </a:t>
            </a:r>
          </a:p>
          <a:p>
            <a:r>
              <a:rPr lang="en-US" sz="2400" dirty="0" smtClean="0">
                <a:solidFill>
                  <a:schemeClr val="tx1">
                    <a:lumMod val="75000"/>
                    <a:lumOff val="25000"/>
                  </a:schemeClr>
                </a:solidFill>
              </a:rPr>
              <a:t>   </a:t>
            </a:r>
            <a:r>
              <a:rPr lang="en-US" sz="2400" i="1" dirty="0" smtClean="0">
                <a:solidFill>
                  <a:schemeClr val="tx1">
                    <a:lumMod val="75000"/>
                    <a:lumOff val="25000"/>
                  </a:schemeClr>
                </a:solidFill>
              </a:rPr>
              <a:t> dS</a:t>
            </a:r>
            <a:r>
              <a:rPr lang="en-US" sz="2400" i="1" baseline="-25000" dirty="0" smtClean="0">
                <a:solidFill>
                  <a:schemeClr val="tx1">
                    <a:lumMod val="75000"/>
                    <a:lumOff val="25000"/>
                  </a:schemeClr>
                </a:solidFill>
              </a:rPr>
              <a:t>t</a:t>
            </a:r>
            <a:r>
              <a:rPr lang="en-US" sz="2400" i="1" dirty="0" smtClean="0">
                <a:solidFill>
                  <a:schemeClr val="tx1">
                    <a:lumMod val="75000"/>
                    <a:lumOff val="25000"/>
                  </a:schemeClr>
                </a:solidFill>
              </a:rPr>
              <a:t> / S</a:t>
            </a:r>
            <a:r>
              <a:rPr lang="en-US" sz="2400" i="1" baseline="-25000" dirty="0" smtClean="0">
                <a:solidFill>
                  <a:schemeClr val="tx1">
                    <a:lumMod val="75000"/>
                    <a:lumOff val="25000"/>
                  </a:schemeClr>
                </a:solidFill>
              </a:rPr>
              <a:t>t</a:t>
            </a:r>
            <a:r>
              <a:rPr lang="en-US" sz="2400" i="1" dirty="0" smtClean="0">
                <a:solidFill>
                  <a:schemeClr val="tx1">
                    <a:lumMod val="75000"/>
                    <a:lumOff val="25000"/>
                  </a:schemeClr>
                </a:solidFill>
              </a:rPr>
              <a:t> = μdt + σdW</a:t>
            </a:r>
            <a:r>
              <a:rPr lang="en-US" sz="2400" i="1" baseline="-25000" dirty="0" smtClean="0">
                <a:solidFill>
                  <a:schemeClr val="tx1">
                    <a:lumMod val="75000"/>
                    <a:lumOff val="25000"/>
                  </a:schemeClr>
                </a:solidFill>
              </a:rPr>
              <a:t>t</a:t>
            </a:r>
            <a:endParaRPr lang="en-US" sz="2400" i="1" dirty="0" smtClean="0">
              <a:solidFill>
                <a:schemeClr val="tx1">
                  <a:lumMod val="75000"/>
                  <a:lumOff val="25000"/>
                </a:schemeClr>
              </a:solidFill>
            </a:endParaRPr>
          </a:p>
          <a:p>
            <a:r>
              <a:rPr lang="en-US" sz="2400" i="1" dirty="0" smtClean="0">
                <a:solidFill>
                  <a:schemeClr val="tx1">
                    <a:lumMod val="75000"/>
                    <a:lumOff val="25000"/>
                  </a:schemeClr>
                </a:solidFill>
              </a:rPr>
              <a:t>    S</a:t>
            </a:r>
            <a:r>
              <a:rPr lang="en-US" sz="2400" i="1" baseline="-25000" dirty="0" smtClean="0">
                <a:solidFill>
                  <a:schemeClr val="tx1">
                    <a:lumMod val="75000"/>
                    <a:lumOff val="25000"/>
                  </a:schemeClr>
                </a:solidFill>
              </a:rPr>
              <a:t>0</a:t>
            </a:r>
            <a:r>
              <a:rPr lang="en-US" sz="2400" i="1" dirty="0" smtClean="0">
                <a:solidFill>
                  <a:schemeClr val="tx1">
                    <a:lumMod val="75000"/>
                    <a:lumOff val="25000"/>
                  </a:schemeClr>
                </a:solidFill>
              </a:rPr>
              <a:t> = s</a:t>
            </a:r>
          </a:p>
          <a:p>
            <a:pPr marL="342900" indent="-342900">
              <a:buFont typeface="Arial"/>
              <a:buChar char="•"/>
            </a:pPr>
            <a:r>
              <a:rPr lang="en-US" sz="2400" dirty="0" smtClean="0">
                <a:solidFill>
                  <a:schemeClr val="tx1">
                    <a:lumMod val="75000"/>
                    <a:lumOff val="25000"/>
                  </a:schemeClr>
                </a:solidFill>
              </a:rPr>
              <a:t>Under the risk neutral pricing measure, becomes</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r>
              <a:rPr lang="en-US" sz="2400" i="1" dirty="0">
                <a:solidFill>
                  <a:schemeClr val="tx1">
                    <a:lumMod val="75000"/>
                    <a:lumOff val="25000"/>
                  </a:schemeClr>
                </a:solidFill>
              </a:rPr>
              <a:t> dS</a:t>
            </a:r>
            <a:r>
              <a:rPr lang="en-US" sz="2400" i="1" baseline="-25000" dirty="0">
                <a:solidFill>
                  <a:schemeClr val="tx1">
                    <a:lumMod val="75000"/>
                    <a:lumOff val="25000"/>
                  </a:schemeClr>
                </a:solidFill>
              </a:rPr>
              <a:t>t</a:t>
            </a:r>
            <a:r>
              <a:rPr lang="en-US" sz="2400" i="1" dirty="0">
                <a:solidFill>
                  <a:schemeClr val="tx1">
                    <a:lumMod val="75000"/>
                    <a:lumOff val="25000"/>
                  </a:schemeClr>
                </a:solidFill>
              </a:rPr>
              <a:t> / S</a:t>
            </a:r>
            <a:r>
              <a:rPr lang="en-US" sz="2400" i="1" baseline="-25000" dirty="0">
                <a:solidFill>
                  <a:schemeClr val="tx1">
                    <a:lumMod val="75000"/>
                    <a:lumOff val="25000"/>
                  </a:schemeClr>
                </a:solidFill>
              </a:rPr>
              <a:t>t</a:t>
            </a:r>
            <a:r>
              <a:rPr lang="en-US" sz="2400" i="1" dirty="0">
                <a:solidFill>
                  <a:schemeClr val="tx1">
                    <a:lumMod val="75000"/>
                    <a:lumOff val="25000"/>
                  </a:schemeClr>
                </a:solidFill>
              </a:rPr>
              <a:t> = </a:t>
            </a:r>
            <a:r>
              <a:rPr lang="en-US" sz="2400" i="1" dirty="0" smtClean="0">
                <a:solidFill>
                  <a:schemeClr val="tx1">
                    <a:lumMod val="75000"/>
                    <a:lumOff val="25000"/>
                  </a:schemeClr>
                </a:solidFill>
              </a:rPr>
              <a:t>r dt </a:t>
            </a:r>
            <a:r>
              <a:rPr lang="en-US" sz="2400" i="1" dirty="0">
                <a:solidFill>
                  <a:schemeClr val="tx1">
                    <a:lumMod val="75000"/>
                    <a:lumOff val="25000"/>
                  </a:schemeClr>
                </a:solidFill>
              </a:rPr>
              <a:t>+ σdW</a:t>
            </a:r>
            <a:r>
              <a:rPr lang="en-US" sz="2400" i="1" baseline="-25000" dirty="0">
                <a:solidFill>
                  <a:schemeClr val="tx1">
                    <a:lumMod val="75000"/>
                    <a:lumOff val="25000"/>
                  </a:schemeClr>
                </a:solidFill>
              </a:rPr>
              <a:t>t</a:t>
            </a:r>
            <a:endParaRPr lang="en-US" sz="2400" dirty="0" smtClean="0">
              <a:solidFill>
                <a:schemeClr val="tx1">
                  <a:lumMod val="75000"/>
                  <a:lumOff val="25000"/>
                </a:schemeClr>
              </a:solidFill>
            </a:endParaRPr>
          </a:p>
        </p:txBody>
      </p:sp>
    </p:spTree>
    <p:extLst>
      <p:ext uri="{BB962C8B-B14F-4D97-AF65-F5344CB8AC3E}">
        <p14:creationId xmlns:p14="http://schemas.microsoft.com/office/powerpoint/2010/main" val="207240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86164"/>
            <a:ext cx="7345362" cy="897843"/>
          </a:xfrm>
        </p:spPr>
        <p:txBody>
          <a:bodyPr>
            <a:normAutofit/>
          </a:bodyPr>
          <a:lstStyle/>
          <a:p>
            <a:pPr algn="l"/>
            <a:r>
              <a:rPr lang="en-US" altLang="zh-CN" sz="3000" dirty="0" smtClean="0"/>
              <a:t>Case A</a:t>
            </a:r>
            <a:endParaRPr lang="en-US" sz="3000" dirty="0"/>
          </a:p>
        </p:txBody>
      </p:sp>
      <p:sp>
        <p:nvSpPr>
          <p:cNvPr id="3" name="TextBox 2"/>
          <p:cNvSpPr txBox="1"/>
          <p:nvPr/>
        </p:nvSpPr>
        <p:spPr>
          <a:xfrm>
            <a:off x="766440" y="1804842"/>
            <a:ext cx="8036325" cy="3046988"/>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No vesting period, and the option is exercised when the stock price hits the desired level</a:t>
            </a:r>
          </a:p>
          <a:p>
            <a:pPr marL="285750" indent="-285750">
              <a:buFont typeface="Arial"/>
              <a:buChar char="•"/>
            </a:pPr>
            <a:r>
              <a:rPr lang="en-US" sz="2400" i="1" dirty="0" smtClean="0">
                <a:solidFill>
                  <a:schemeClr val="tx1">
                    <a:lumMod val="75000"/>
                    <a:lumOff val="25000"/>
                  </a:schemeClr>
                </a:solidFill>
              </a:rPr>
              <a:t>L</a:t>
            </a:r>
            <a:r>
              <a:rPr lang="en-US" sz="2400" i="1" baseline="-25000" dirty="0" smtClean="0">
                <a:solidFill>
                  <a:schemeClr val="tx1">
                    <a:lumMod val="75000"/>
                    <a:lumOff val="25000"/>
                  </a:schemeClr>
                </a:solidFill>
              </a:rPr>
              <a:t>t</a:t>
            </a:r>
            <a:r>
              <a:rPr lang="en-US" sz="2400" i="1" dirty="0" smtClean="0">
                <a:solidFill>
                  <a:schemeClr val="tx1">
                    <a:lumMod val="75000"/>
                    <a:lumOff val="25000"/>
                  </a:schemeClr>
                </a:solidFill>
              </a:rPr>
              <a:t> = L e</a:t>
            </a:r>
            <a:r>
              <a:rPr lang="en-US" sz="2400" i="1" baseline="30000" dirty="0" smtClean="0">
                <a:solidFill>
                  <a:schemeClr val="tx1">
                    <a:lumMod val="75000"/>
                    <a:lumOff val="25000"/>
                  </a:schemeClr>
                </a:solidFill>
              </a:rPr>
              <a:t>αt </a:t>
            </a:r>
            <a:r>
              <a:rPr lang="en-US" sz="2400" dirty="0" smtClean="0">
                <a:solidFill>
                  <a:schemeClr val="tx1">
                    <a:lumMod val="75000"/>
                    <a:lumOff val="25000"/>
                  </a:schemeClr>
                </a:solidFill>
              </a:rPr>
              <a:t>  </a:t>
            </a:r>
            <a:endParaRPr lang="en-US" sz="2400" i="1" baseline="30000" dirty="0" smtClean="0">
              <a:solidFill>
                <a:schemeClr val="tx1">
                  <a:lumMod val="75000"/>
                  <a:lumOff val="25000"/>
                </a:schemeClr>
              </a:solidFill>
            </a:endParaRPr>
          </a:p>
          <a:p>
            <a:pPr marL="285750" indent="-285750">
              <a:buFont typeface="Arial"/>
              <a:buChar char="•"/>
            </a:pPr>
            <a:r>
              <a:rPr lang="en-US" altLang="zh-CN" sz="2400" i="1" dirty="0" smtClean="0">
                <a:solidFill>
                  <a:schemeClr val="tx1">
                    <a:lumMod val="75000"/>
                    <a:lumOff val="25000"/>
                  </a:schemeClr>
                </a:solidFill>
              </a:rPr>
              <a:t>L</a:t>
            </a:r>
            <a:r>
              <a:rPr lang="en-US" altLang="zh-CN" sz="2400" i="1" baseline="-25000" dirty="0" smtClean="0">
                <a:solidFill>
                  <a:schemeClr val="tx1">
                    <a:lumMod val="75000"/>
                    <a:lumOff val="25000"/>
                  </a:schemeClr>
                </a:solidFill>
              </a:rPr>
              <a:t>t</a:t>
            </a:r>
            <a:r>
              <a:rPr lang="en-US" altLang="zh-CN" sz="2400" i="1" dirty="0" smtClean="0">
                <a:solidFill>
                  <a:schemeClr val="tx1">
                    <a:lumMod val="75000"/>
                    <a:lumOff val="25000"/>
                  </a:schemeClr>
                </a:solidFill>
              </a:rPr>
              <a:t> &gt; K  </a:t>
            </a:r>
            <a:r>
              <a:rPr lang="en-US" altLang="zh-CN" sz="2400" dirty="0" smtClean="0">
                <a:solidFill>
                  <a:schemeClr val="tx1">
                    <a:lumMod val="75000"/>
                    <a:lumOff val="25000"/>
                  </a:schemeClr>
                </a:solidFill>
              </a:rPr>
              <a:t>for </a:t>
            </a:r>
            <a:r>
              <a:rPr lang="en-US" altLang="zh-CN" sz="2400" i="1" dirty="0" smtClean="0">
                <a:solidFill>
                  <a:schemeClr val="tx1">
                    <a:lumMod val="75000"/>
                    <a:lumOff val="25000"/>
                  </a:schemeClr>
                </a:solidFill>
              </a:rPr>
              <a:t>t ≤ T </a:t>
            </a:r>
          </a:p>
          <a:p>
            <a:pPr marL="285750" indent="-285750">
              <a:buFont typeface="Arial"/>
              <a:buChar char="•"/>
            </a:pPr>
            <a:r>
              <a:rPr lang="en-US" sz="2400" i="1" dirty="0" smtClean="0">
                <a:solidFill>
                  <a:schemeClr val="tx1">
                    <a:lumMod val="75000"/>
                    <a:lumOff val="25000"/>
                  </a:schemeClr>
                </a:solidFill>
              </a:rPr>
              <a:t>τ= T</a:t>
            </a:r>
            <a:r>
              <a:rPr lang="en-US" sz="2400" i="1" baseline="-25000" dirty="0" smtClean="0">
                <a:solidFill>
                  <a:schemeClr val="tx1">
                    <a:lumMod val="75000"/>
                    <a:lumOff val="25000"/>
                  </a:schemeClr>
                </a:solidFill>
              </a:rPr>
              <a:t>L</a:t>
            </a:r>
            <a:r>
              <a:rPr lang="en-US" sz="2400" i="1" dirty="0" smtClean="0">
                <a:solidFill>
                  <a:schemeClr val="tx1">
                    <a:lumMod val="75000"/>
                    <a:lumOff val="25000"/>
                  </a:schemeClr>
                </a:solidFill>
              </a:rPr>
              <a:t> := </a:t>
            </a:r>
            <a:r>
              <a:rPr lang="en-US" sz="2400" dirty="0" err="1" smtClean="0">
                <a:solidFill>
                  <a:schemeClr val="tx1">
                    <a:lumMod val="75000"/>
                    <a:lumOff val="25000"/>
                  </a:schemeClr>
                </a:solidFill>
              </a:rPr>
              <a:t>inf</a:t>
            </a:r>
            <a:r>
              <a:rPr lang="en-US" sz="2400" dirty="0" smtClean="0">
                <a:solidFill>
                  <a:schemeClr val="tx1">
                    <a:lumMod val="75000"/>
                    <a:lumOff val="25000"/>
                  </a:schemeClr>
                </a:solidFill>
              </a:rPr>
              <a:t>{ t &gt; 0, S</a:t>
            </a:r>
            <a:r>
              <a:rPr lang="en-US" sz="2400" baseline="-25000" dirty="0" smtClean="0">
                <a:solidFill>
                  <a:schemeClr val="tx1">
                    <a:lumMod val="75000"/>
                    <a:lumOff val="25000"/>
                  </a:schemeClr>
                </a:solidFill>
              </a:rPr>
              <a:t>t</a:t>
            </a:r>
            <a:r>
              <a:rPr lang="en-US" sz="2400" dirty="0" smtClean="0">
                <a:solidFill>
                  <a:schemeClr val="tx1">
                    <a:lumMod val="75000"/>
                    <a:lumOff val="25000"/>
                  </a:schemeClr>
                </a:solidFill>
              </a:rPr>
              <a:t> ≥ </a:t>
            </a:r>
            <a:r>
              <a:rPr lang="en-US" altLang="zh-CN" sz="2400" i="1" dirty="0" smtClean="0">
                <a:solidFill>
                  <a:schemeClr val="tx1">
                    <a:lumMod val="75000"/>
                    <a:lumOff val="25000"/>
                  </a:schemeClr>
                </a:solidFill>
              </a:rPr>
              <a:t>L</a:t>
            </a:r>
            <a:r>
              <a:rPr lang="en-US" altLang="zh-CN" sz="2400" i="1" baseline="-25000" dirty="0" smtClean="0">
                <a:solidFill>
                  <a:schemeClr val="tx1">
                    <a:lumMod val="75000"/>
                    <a:lumOff val="25000"/>
                  </a:schemeClr>
                </a:solidFill>
              </a:rPr>
              <a:t>t</a:t>
            </a:r>
            <a:r>
              <a:rPr lang="en-US" altLang="zh-CN" sz="2400" dirty="0" smtClean="0">
                <a:solidFill>
                  <a:schemeClr val="tx1">
                    <a:lumMod val="75000"/>
                    <a:lumOff val="25000"/>
                  </a:schemeClr>
                </a:solidFill>
              </a:rPr>
              <a:t>} = </a:t>
            </a:r>
            <a:r>
              <a:rPr lang="en-US" sz="2400" dirty="0" err="1">
                <a:solidFill>
                  <a:schemeClr val="tx1">
                    <a:lumMod val="75000"/>
                    <a:lumOff val="25000"/>
                  </a:schemeClr>
                </a:solidFill>
              </a:rPr>
              <a:t>inf</a:t>
            </a:r>
            <a:r>
              <a:rPr lang="en-US" sz="2400" dirty="0">
                <a:solidFill>
                  <a:schemeClr val="tx1">
                    <a:lumMod val="75000"/>
                    <a:lumOff val="25000"/>
                  </a:schemeClr>
                </a:solidFill>
              </a:rPr>
              <a:t>{ t &gt; 0, </a:t>
            </a:r>
            <a:r>
              <a:rPr lang="en-US" sz="2400" dirty="0" smtClean="0">
                <a:solidFill>
                  <a:schemeClr val="tx1">
                    <a:lumMod val="75000"/>
                    <a:lumOff val="25000"/>
                  </a:schemeClr>
                </a:solidFill>
              </a:rPr>
              <a:t>S</a:t>
            </a:r>
            <a:r>
              <a:rPr lang="en-US" sz="2400" baseline="-25000" dirty="0" smtClean="0">
                <a:solidFill>
                  <a:schemeClr val="tx1">
                    <a:lumMod val="75000"/>
                    <a:lumOff val="25000"/>
                  </a:schemeClr>
                </a:solidFill>
              </a:rPr>
              <a:t>t</a:t>
            </a:r>
            <a:r>
              <a:rPr lang="en-US" sz="2400" i="1" dirty="0" smtClean="0">
                <a:solidFill>
                  <a:schemeClr val="tx1">
                    <a:lumMod val="75000"/>
                    <a:lumOff val="25000"/>
                  </a:schemeClr>
                </a:solidFill>
              </a:rPr>
              <a:t> e </a:t>
            </a:r>
            <a:r>
              <a:rPr lang="en-US" sz="2400" i="1" baseline="30000" dirty="0" smtClean="0">
                <a:solidFill>
                  <a:schemeClr val="tx1">
                    <a:lumMod val="75000"/>
                    <a:lumOff val="25000"/>
                  </a:schemeClr>
                </a:solidFill>
              </a:rPr>
              <a:t>-αt</a:t>
            </a:r>
            <a:r>
              <a:rPr lang="en-US" sz="2400" dirty="0" smtClean="0">
                <a:solidFill>
                  <a:schemeClr val="tx1">
                    <a:lumMod val="75000"/>
                    <a:lumOff val="25000"/>
                  </a:schemeClr>
                </a:solidFill>
              </a:rPr>
              <a:t> </a:t>
            </a:r>
            <a:r>
              <a:rPr lang="en-US" sz="2400" dirty="0">
                <a:solidFill>
                  <a:schemeClr val="tx1">
                    <a:lumMod val="75000"/>
                    <a:lumOff val="25000"/>
                  </a:schemeClr>
                </a:solidFill>
              </a:rPr>
              <a:t>≥ </a:t>
            </a:r>
            <a:r>
              <a:rPr lang="en-US" altLang="zh-CN" sz="2400" i="1" dirty="0" smtClean="0">
                <a:solidFill>
                  <a:schemeClr val="tx1">
                    <a:lumMod val="75000"/>
                    <a:lumOff val="25000"/>
                  </a:schemeClr>
                </a:solidFill>
              </a:rPr>
              <a:t>L</a:t>
            </a:r>
            <a:r>
              <a:rPr lang="en-US" altLang="zh-CN" sz="2400" dirty="0" smtClean="0">
                <a:solidFill>
                  <a:schemeClr val="tx1">
                    <a:lumMod val="75000"/>
                    <a:lumOff val="25000"/>
                  </a:schemeClr>
                </a:solidFill>
              </a:rPr>
              <a:t>} </a:t>
            </a:r>
          </a:p>
          <a:p>
            <a:pPr marL="285750" indent="-285750">
              <a:buFont typeface="Arial"/>
              <a:buChar char="•"/>
            </a:pPr>
            <a:r>
              <a:rPr lang="en-US" sz="2400" dirty="0" smtClean="0">
                <a:solidFill>
                  <a:schemeClr val="tx1">
                    <a:lumMod val="75000"/>
                    <a:lumOff val="25000"/>
                  </a:schemeClr>
                </a:solidFill>
              </a:rPr>
              <a:t>The option price is equal to,</a:t>
            </a:r>
          </a:p>
          <a:p>
            <a:pPr marL="285750" indent="-285750">
              <a:buFont typeface="Arial"/>
              <a:buChar char="•"/>
            </a:pPr>
            <a:r>
              <a:rPr lang="en-US" sz="2400" i="1" dirty="0" smtClean="0">
                <a:solidFill>
                  <a:schemeClr val="tx1">
                    <a:lumMod val="75000"/>
                    <a:lumOff val="25000"/>
                  </a:schemeClr>
                </a:solidFill>
              </a:rPr>
              <a:t>P</a:t>
            </a:r>
            <a:r>
              <a:rPr lang="en-US" sz="2400" i="1" baseline="-25000" dirty="0" smtClean="0">
                <a:solidFill>
                  <a:schemeClr val="tx1">
                    <a:lumMod val="75000"/>
                    <a:lumOff val="25000"/>
                  </a:schemeClr>
                </a:solidFill>
              </a:rPr>
              <a:t>1</a:t>
            </a:r>
            <a:r>
              <a:rPr lang="en-US" sz="2400" i="1" dirty="0" smtClean="0">
                <a:solidFill>
                  <a:schemeClr val="tx1">
                    <a:lumMod val="75000"/>
                    <a:lumOff val="25000"/>
                  </a:schemeClr>
                </a:solidFill>
              </a:rPr>
              <a:t> + P</a:t>
            </a:r>
            <a:r>
              <a:rPr lang="en-US" sz="2400" i="1" baseline="-25000" dirty="0" smtClean="0">
                <a:solidFill>
                  <a:schemeClr val="tx1">
                    <a:lumMod val="75000"/>
                    <a:lumOff val="25000"/>
                  </a:schemeClr>
                </a:solidFill>
              </a:rPr>
              <a:t>2</a:t>
            </a:r>
            <a:r>
              <a:rPr lang="en-US" sz="2400" i="1" dirty="0" smtClean="0">
                <a:solidFill>
                  <a:schemeClr val="tx1">
                    <a:lumMod val="75000"/>
                    <a:lumOff val="25000"/>
                  </a:schemeClr>
                </a:solidFill>
              </a:rPr>
              <a:t> := E </a:t>
            </a:r>
            <a:r>
              <a:rPr lang="en-US" sz="2400" dirty="0" smtClean="0">
                <a:solidFill>
                  <a:schemeClr val="tx1">
                    <a:lumMod val="75000"/>
                    <a:lumOff val="25000"/>
                  </a:schemeClr>
                </a:solidFill>
              </a:rPr>
              <a:t>[</a:t>
            </a:r>
            <a:r>
              <a:rPr lang="en-US" sz="2400" i="1" dirty="0">
                <a:solidFill>
                  <a:schemeClr val="tx1">
                    <a:lumMod val="75000"/>
                    <a:lumOff val="25000"/>
                  </a:schemeClr>
                </a:solidFill>
              </a:rPr>
              <a:t>e </a:t>
            </a:r>
            <a:r>
              <a:rPr lang="en-US" sz="2400" i="1" baseline="30000" dirty="0" smtClean="0">
                <a:solidFill>
                  <a:schemeClr val="tx1">
                    <a:lumMod val="75000"/>
                    <a:lumOff val="25000"/>
                  </a:schemeClr>
                </a:solidFill>
              </a:rPr>
              <a:t>-</a:t>
            </a:r>
            <a:r>
              <a:rPr lang="en-US" sz="2400" i="1" baseline="30000" dirty="0" err="1" smtClean="0">
                <a:solidFill>
                  <a:schemeClr val="tx1">
                    <a:lumMod val="75000"/>
                    <a:lumOff val="25000"/>
                  </a:schemeClr>
                </a:solidFill>
              </a:rPr>
              <a:t>rT</a:t>
            </a:r>
            <a:r>
              <a:rPr lang="en-US" sz="2400" dirty="0" smtClean="0">
                <a:solidFill>
                  <a:schemeClr val="tx1">
                    <a:lumMod val="75000"/>
                    <a:lumOff val="25000"/>
                  </a:schemeClr>
                </a:solidFill>
              </a:rPr>
              <a:t> (</a:t>
            </a:r>
            <a:r>
              <a:rPr lang="en-US" sz="2400" i="1" dirty="0" smtClean="0">
                <a:solidFill>
                  <a:schemeClr val="tx1">
                    <a:lumMod val="75000"/>
                    <a:lumOff val="25000"/>
                  </a:schemeClr>
                </a:solidFill>
              </a:rPr>
              <a:t>S</a:t>
            </a:r>
            <a:r>
              <a:rPr lang="en-US" sz="2400" i="1" baseline="-25000" dirty="0" smtClean="0">
                <a:solidFill>
                  <a:schemeClr val="tx1">
                    <a:lumMod val="75000"/>
                    <a:lumOff val="25000"/>
                  </a:schemeClr>
                </a:solidFill>
              </a:rPr>
              <a:t>T </a:t>
            </a:r>
            <a:r>
              <a:rPr lang="mr-IN" sz="2400" i="1" dirty="0" smtClean="0">
                <a:solidFill>
                  <a:schemeClr val="tx1">
                    <a:lumMod val="75000"/>
                    <a:lumOff val="25000"/>
                  </a:schemeClr>
                </a:solidFill>
              </a:rPr>
              <a:t>–</a:t>
            </a:r>
            <a:r>
              <a:rPr lang="en-US" sz="2400" i="1" dirty="0" smtClean="0">
                <a:solidFill>
                  <a:schemeClr val="tx1">
                    <a:lumMod val="75000"/>
                    <a:lumOff val="25000"/>
                  </a:schemeClr>
                </a:solidFill>
              </a:rPr>
              <a:t> K)</a:t>
            </a:r>
            <a:r>
              <a:rPr lang="en-US" sz="2400" i="1" baseline="30000" dirty="0" smtClean="0">
                <a:solidFill>
                  <a:schemeClr val="tx1">
                    <a:lumMod val="75000"/>
                    <a:lumOff val="25000"/>
                  </a:schemeClr>
                </a:solidFill>
              </a:rPr>
              <a:t>+ </a:t>
            </a:r>
            <a:r>
              <a:rPr lang="en-US" sz="2400" i="1" dirty="0" smtClean="0">
                <a:solidFill>
                  <a:schemeClr val="tx1">
                    <a:lumMod val="75000"/>
                    <a:lumOff val="25000"/>
                  </a:schemeClr>
                </a:solidFill>
              </a:rPr>
              <a:t>1</a:t>
            </a:r>
            <a:r>
              <a:rPr lang="en-US" sz="2400" baseline="-25000" dirty="0" smtClean="0">
                <a:solidFill>
                  <a:schemeClr val="tx1">
                    <a:lumMod val="75000"/>
                    <a:lumOff val="25000"/>
                  </a:schemeClr>
                </a:solidFill>
              </a:rPr>
              <a:t>{τ&gt;</a:t>
            </a:r>
            <a:r>
              <a:rPr lang="en-US" sz="2400" i="1" baseline="-25000" dirty="0" smtClean="0">
                <a:solidFill>
                  <a:schemeClr val="tx1">
                    <a:lumMod val="75000"/>
                    <a:lumOff val="25000"/>
                  </a:schemeClr>
                </a:solidFill>
              </a:rPr>
              <a:t> T}</a:t>
            </a:r>
            <a:r>
              <a:rPr lang="en-US" sz="2400" dirty="0" smtClean="0">
                <a:solidFill>
                  <a:schemeClr val="tx1">
                    <a:lumMod val="75000"/>
                    <a:lumOff val="25000"/>
                  </a:schemeClr>
                </a:solidFill>
              </a:rPr>
              <a:t>] </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r>
              <a:rPr lang="en-US" sz="2400" i="1" dirty="0" smtClean="0">
                <a:solidFill>
                  <a:schemeClr val="tx1">
                    <a:lumMod val="75000"/>
                    <a:lumOff val="25000"/>
                  </a:schemeClr>
                </a:solidFill>
              </a:rPr>
              <a:t>E </a:t>
            </a:r>
            <a:r>
              <a:rPr lang="en-US" sz="2400" dirty="0" smtClean="0">
                <a:solidFill>
                  <a:schemeClr val="tx1">
                    <a:lumMod val="75000"/>
                    <a:lumOff val="25000"/>
                  </a:schemeClr>
                </a:solidFill>
              </a:rPr>
              <a:t>[(</a:t>
            </a:r>
            <a:r>
              <a:rPr lang="en-US" sz="2400" i="1" dirty="0" smtClean="0">
                <a:solidFill>
                  <a:schemeClr val="tx1">
                    <a:lumMod val="75000"/>
                    <a:lumOff val="25000"/>
                  </a:schemeClr>
                </a:solidFill>
              </a:rPr>
              <a:t>L e </a:t>
            </a:r>
            <a:r>
              <a:rPr lang="en-US" sz="2400" i="1" baseline="30000" dirty="0" smtClean="0">
                <a:solidFill>
                  <a:schemeClr val="tx1">
                    <a:lumMod val="75000"/>
                    <a:lumOff val="25000"/>
                  </a:schemeClr>
                </a:solidFill>
              </a:rPr>
              <a:t>(α-r)τ</a:t>
            </a:r>
            <a:r>
              <a:rPr lang="en-US" sz="2400" i="1" baseline="-25000" dirty="0" smtClean="0">
                <a:solidFill>
                  <a:schemeClr val="tx1">
                    <a:lumMod val="75000"/>
                    <a:lumOff val="25000"/>
                  </a:schemeClr>
                </a:solidFill>
              </a:rPr>
              <a:t> </a:t>
            </a:r>
            <a:r>
              <a:rPr lang="mr-IN" sz="2400" i="1" dirty="0">
                <a:solidFill>
                  <a:schemeClr val="tx1">
                    <a:lumMod val="75000"/>
                    <a:lumOff val="25000"/>
                  </a:schemeClr>
                </a:solidFill>
              </a:rPr>
              <a:t>–</a:t>
            </a:r>
            <a:r>
              <a:rPr lang="en-US" sz="2400" i="1" dirty="0">
                <a:solidFill>
                  <a:schemeClr val="tx1">
                    <a:lumMod val="75000"/>
                    <a:lumOff val="25000"/>
                  </a:schemeClr>
                </a:solidFill>
              </a:rPr>
              <a:t> </a:t>
            </a:r>
            <a:r>
              <a:rPr lang="en-US" sz="2400" i="1" dirty="0" smtClean="0">
                <a:solidFill>
                  <a:schemeClr val="tx1">
                    <a:lumMod val="75000"/>
                    <a:lumOff val="25000"/>
                  </a:schemeClr>
                </a:solidFill>
              </a:rPr>
              <a:t>K e </a:t>
            </a:r>
            <a:r>
              <a:rPr lang="mr-IN" sz="2400" i="1" baseline="30000" dirty="0" smtClean="0">
                <a:solidFill>
                  <a:schemeClr val="tx1">
                    <a:lumMod val="75000"/>
                    <a:lumOff val="25000"/>
                  </a:schemeClr>
                </a:solidFill>
              </a:rPr>
              <a:t>–</a:t>
            </a:r>
            <a:r>
              <a:rPr lang="en-US" sz="2400" i="1" baseline="30000" dirty="0" smtClean="0">
                <a:solidFill>
                  <a:schemeClr val="tx1">
                    <a:lumMod val="75000"/>
                    <a:lumOff val="25000"/>
                  </a:schemeClr>
                </a:solidFill>
              </a:rPr>
              <a:t>rτ</a:t>
            </a:r>
            <a:r>
              <a:rPr lang="en-US" sz="2400" dirty="0" smtClean="0">
                <a:solidFill>
                  <a:schemeClr val="tx1">
                    <a:lumMod val="75000"/>
                    <a:lumOff val="25000"/>
                  </a:schemeClr>
                </a:solidFill>
              </a:rPr>
              <a:t>)</a:t>
            </a:r>
            <a:r>
              <a:rPr lang="en-US" sz="2400" i="1" baseline="30000" dirty="0" smtClean="0">
                <a:solidFill>
                  <a:schemeClr val="tx1">
                    <a:lumMod val="75000"/>
                    <a:lumOff val="25000"/>
                  </a:schemeClr>
                </a:solidFill>
              </a:rPr>
              <a:t> </a:t>
            </a:r>
            <a:r>
              <a:rPr lang="en-US" sz="2400" i="1" dirty="0">
                <a:solidFill>
                  <a:schemeClr val="tx1">
                    <a:lumMod val="75000"/>
                    <a:lumOff val="25000"/>
                  </a:schemeClr>
                </a:solidFill>
              </a:rPr>
              <a:t>1</a:t>
            </a:r>
            <a:r>
              <a:rPr lang="en-US" sz="2400" baseline="-25000" dirty="0">
                <a:solidFill>
                  <a:schemeClr val="tx1">
                    <a:lumMod val="75000"/>
                    <a:lumOff val="25000"/>
                  </a:schemeClr>
                </a:solidFill>
              </a:rPr>
              <a:t>{</a:t>
            </a:r>
            <a:r>
              <a:rPr lang="en-US" sz="2400" baseline="-25000" dirty="0" smtClean="0">
                <a:solidFill>
                  <a:schemeClr val="tx1">
                    <a:lumMod val="75000"/>
                    <a:lumOff val="25000"/>
                  </a:schemeClr>
                </a:solidFill>
              </a:rPr>
              <a:t>τ≤</a:t>
            </a:r>
            <a:r>
              <a:rPr lang="en-US" sz="2400" i="1" baseline="-25000" dirty="0" smtClean="0">
                <a:solidFill>
                  <a:schemeClr val="tx1">
                    <a:lumMod val="75000"/>
                    <a:lumOff val="25000"/>
                  </a:schemeClr>
                </a:solidFill>
              </a:rPr>
              <a:t> </a:t>
            </a:r>
            <a:r>
              <a:rPr lang="en-US" sz="2400" i="1" baseline="-25000" dirty="0">
                <a:solidFill>
                  <a:schemeClr val="tx1">
                    <a:lumMod val="75000"/>
                    <a:lumOff val="25000"/>
                  </a:schemeClr>
                </a:solidFill>
              </a:rPr>
              <a:t>T}</a:t>
            </a:r>
            <a:r>
              <a:rPr lang="en-US" sz="2400" dirty="0">
                <a:solidFill>
                  <a:schemeClr val="tx1">
                    <a:lumMod val="75000"/>
                    <a:lumOff val="25000"/>
                  </a:schemeClr>
                </a:solidFill>
              </a:rPr>
              <a:t>]</a:t>
            </a:r>
            <a:endParaRPr lang="en-US" sz="2400" i="1" dirty="0" smtClean="0">
              <a:solidFill>
                <a:schemeClr val="tx1">
                  <a:lumMod val="75000"/>
                  <a:lumOff val="25000"/>
                </a:schemeClr>
              </a:solidFill>
            </a:endParaRPr>
          </a:p>
        </p:txBody>
      </p:sp>
    </p:spTree>
    <p:extLst>
      <p:ext uri="{BB962C8B-B14F-4D97-AF65-F5344CB8AC3E}">
        <p14:creationId xmlns:p14="http://schemas.microsoft.com/office/powerpoint/2010/main" val="3358818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88360"/>
            <a:ext cx="7345362" cy="795648"/>
          </a:xfrm>
        </p:spPr>
        <p:txBody>
          <a:bodyPr>
            <a:normAutofit/>
          </a:bodyPr>
          <a:lstStyle/>
          <a:p>
            <a:pPr algn="l"/>
            <a:r>
              <a:rPr lang="en-US" sz="3000" dirty="0" smtClean="0"/>
              <a:t>Case B</a:t>
            </a:r>
            <a:endParaRPr lang="en-US" sz="3000" dirty="0"/>
          </a:p>
        </p:txBody>
      </p:sp>
      <p:sp>
        <p:nvSpPr>
          <p:cNvPr id="3" name="TextBox 2"/>
          <p:cNvSpPr txBox="1"/>
          <p:nvPr/>
        </p:nvSpPr>
        <p:spPr>
          <a:xfrm>
            <a:off x="766440" y="1804842"/>
            <a:ext cx="8036325" cy="1200328"/>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No vesting period, and the option is exercised when the employee leaves the company or is fired</a:t>
            </a:r>
          </a:p>
          <a:p>
            <a:pPr marL="285750" indent="-285750">
              <a:buFont typeface="Arial"/>
              <a:buChar char="•"/>
            </a:pPr>
            <a:endParaRPr lang="en-US" sz="2400" b="1" dirty="0" smtClean="0">
              <a:solidFill>
                <a:schemeClr val="tx1">
                  <a:lumMod val="75000"/>
                  <a:lumOff val="25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807340533"/>
              </p:ext>
            </p:extLst>
          </p:nvPr>
        </p:nvGraphicFramePr>
        <p:xfrm>
          <a:off x="1031875" y="2711450"/>
          <a:ext cx="2786499" cy="3317875"/>
        </p:xfrm>
        <a:graphic>
          <a:graphicData uri="http://schemas.openxmlformats.org/presentationml/2006/ole">
            <mc:AlternateContent xmlns:mc="http://schemas.openxmlformats.org/markup-compatibility/2006">
              <mc:Choice xmlns:v="urn:schemas-microsoft-com:vml" Requires="v">
                <p:oleObj spid="_x0000_s1105" name="Document" r:id="rId4" imgW="5281433" imgH="2361739" progId="Word.Document.12">
                  <p:embed/>
                </p:oleObj>
              </mc:Choice>
              <mc:Fallback>
                <p:oleObj name="Document" r:id="rId4" imgW="5281433" imgH="2361739" progId="Word.Document.12">
                  <p:embed/>
                  <p:pic>
                    <p:nvPicPr>
                      <p:cNvPr id="0" name=""/>
                      <p:cNvPicPr/>
                      <p:nvPr/>
                    </p:nvPicPr>
                    <p:blipFill>
                      <a:blip r:embed="rId5"/>
                      <a:stretch>
                        <a:fillRect/>
                      </a:stretch>
                    </p:blipFill>
                    <p:spPr>
                      <a:xfrm>
                        <a:off x="1031875" y="2711450"/>
                        <a:ext cx="2786499" cy="331787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4" name="TextBox 3"/>
              <p:cNvSpPr txBox="1"/>
              <p:nvPr/>
            </p:nvSpPr>
            <p:spPr>
              <a:xfrm>
                <a:off x="1031875" y="2892317"/>
                <a:ext cx="3202800" cy="3642472"/>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f>
                        <m:fPr>
                          <m:ctrlPr>
                            <a:rPr lang="en-US" sz="2400" i="1" smtClean="0">
                              <a:solidFill>
                                <a:schemeClr val="tx1">
                                  <a:lumMod val="75000"/>
                                  <a:lumOff val="25000"/>
                                </a:schemeClr>
                              </a:solidFill>
                              <a:latin typeface="Cambria Math" panose="02040503050406030204" pitchFamily="18" charset="0"/>
                            </a:rPr>
                          </m:ctrlPr>
                        </m:fPr>
                        <m:num>
                          <m:r>
                            <a:rPr lang="en-US" sz="2400" i="1">
                              <a:solidFill>
                                <a:schemeClr val="tx1">
                                  <a:lumMod val="75000"/>
                                  <a:lumOff val="25000"/>
                                </a:schemeClr>
                              </a:solidFill>
                              <a:latin typeface="Cambria Math" panose="02040503050406030204" pitchFamily="18" charset="0"/>
                            </a:rPr>
                            <m:t>𝑓</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m:t>
                          </m:r>
                        </m:num>
                        <m:den>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m:t>
                          </m:r>
                        </m:den>
                      </m:f>
                      <m:r>
                        <a:rPr lang="en-US" sz="2400" i="1">
                          <a:solidFill>
                            <a:schemeClr val="tx1">
                              <a:lumMod val="75000"/>
                              <a:lumOff val="25000"/>
                            </a:schemeClr>
                          </a:solidFill>
                          <a:latin typeface="Cambria Math" panose="02040503050406030204" pitchFamily="18" charset="0"/>
                        </a:rPr>
                        <m:t>= </m:t>
                      </m:r>
                      <m:r>
                        <a:rPr lang="en-US" sz="2400" i="1">
                          <a:solidFill>
                            <a:schemeClr val="tx1">
                              <a:lumMod val="75000"/>
                              <a:lumOff val="25000"/>
                            </a:schemeClr>
                          </a:solidFill>
                          <a:latin typeface="Cambria Math" panose="02040503050406030204" pitchFamily="18" charset="0"/>
                        </a:rPr>
                        <m:t>𝜆</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f>
                        <m:fPr>
                          <m:ctrlPr>
                            <a:rPr lang="en-US" sz="2400" i="1">
                              <a:solidFill>
                                <a:schemeClr val="tx1">
                                  <a:lumMod val="75000"/>
                                  <a:lumOff val="25000"/>
                                </a:schemeClr>
                              </a:solidFill>
                              <a:latin typeface="Cambria Math" panose="02040503050406030204" pitchFamily="18" charset="0"/>
                            </a:rPr>
                          </m:ctrlPr>
                        </m:fPr>
                        <m:num>
                          <m:r>
                            <a:rPr lang="en-US" sz="2400" i="1">
                              <a:solidFill>
                                <a:schemeClr val="tx1">
                                  <a:lumMod val="75000"/>
                                  <a:lumOff val="25000"/>
                                </a:schemeClr>
                              </a:solidFill>
                              <a:latin typeface="Cambria Math" panose="02040503050406030204" pitchFamily="18" charset="0"/>
                            </a:rPr>
                            <m:t>𝐹</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m:t>
                          </m:r>
                        </m:num>
                        <m:den>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m:t>
                          </m:r>
                        </m:den>
                      </m:f>
                      <m:r>
                        <a:rPr lang="en-US" sz="2400" i="1">
                          <a:solidFill>
                            <a:schemeClr val="tx1">
                              <a:lumMod val="75000"/>
                              <a:lumOff val="25000"/>
                            </a:schemeClr>
                          </a:solidFill>
                          <a:latin typeface="Cambria Math" panose="02040503050406030204" pitchFamily="18" charset="0"/>
                        </a:rPr>
                        <m:t>= </m:t>
                      </m:r>
                      <m:r>
                        <a:rPr lang="en-US" sz="2400" i="1">
                          <a:solidFill>
                            <a:schemeClr val="tx1">
                              <a:lumMod val="75000"/>
                              <a:lumOff val="25000"/>
                            </a:schemeClr>
                          </a:solidFill>
                          <a:latin typeface="Cambria Math" panose="02040503050406030204" pitchFamily="18" charset="0"/>
                        </a:rPr>
                        <m:t>𝜆</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f>
                        <m:fPr>
                          <m:ctrlPr>
                            <a:rPr lang="en-US" sz="2400" i="1">
                              <a:solidFill>
                                <a:schemeClr val="tx1">
                                  <a:lumMod val="75000"/>
                                  <a:lumOff val="25000"/>
                                </a:schemeClr>
                              </a:solidFill>
                              <a:latin typeface="Cambria Math" panose="02040503050406030204" pitchFamily="18" charset="0"/>
                            </a:rPr>
                          </m:ctrlPr>
                        </m:fPr>
                        <m:num>
                          <m:sSup>
                            <m:sSupPr>
                              <m:ctrlPr>
                                <a:rPr lang="en-US" sz="2400" i="1">
                                  <a:solidFill>
                                    <a:schemeClr val="tx1">
                                      <a:lumMod val="75000"/>
                                      <a:lumOff val="25000"/>
                                    </a:schemeClr>
                                  </a:solidFill>
                                  <a:latin typeface="Cambria Math" panose="02040503050406030204" pitchFamily="18" charset="0"/>
                                </a:rPr>
                              </m:ctrlPr>
                            </m:sSupPr>
                            <m:e>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e>
                              </m:d>
                            </m:e>
                            <m:sup>
                              <m:r>
                                <a:rPr lang="en-US" sz="2400" i="1">
                                  <a:solidFill>
                                    <a:schemeClr val="tx1">
                                      <a:lumMod val="75000"/>
                                      <a:lumOff val="25000"/>
                                    </a:schemeClr>
                                  </a:solidFill>
                                  <a:latin typeface="Cambria Math" panose="02040503050406030204" pitchFamily="18" charset="0"/>
                                </a:rPr>
                                <m:t>′</m:t>
                              </m:r>
                            </m:sup>
                          </m:sSup>
                        </m:num>
                        <m:den>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m:t>
                          </m:r>
                        </m:den>
                      </m:f>
                      <m:r>
                        <a:rPr lang="en-US" sz="2400" i="1">
                          <a:solidFill>
                            <a:schemeClr val="tx1">
                              <a:lumMod val="75000"/>
                              <a:lumOff val="25000"/>
                            </a:schemeClr>
                          </a:solidFill>
                          <a:latin typeface="Cambria Math" panose="02040503050406030204" pitchFamily="18" charset="0"/>
                        </a:rPr>
                        <m:t>= −</m:t>
                      </m:r>
                      <m:r>
                        <a:rPr lang="en-US" sz="2400" i="1">
                          <a:solidFill>
                            <a:schemeClr val="tx1">
                              <a:lumMod val="75000"/>
                              <a:lumOff val="25000"/>
                            </a:schemeClr>
                          </a:solidFill>
                          <a:latin typeface="Cambria Math" panose="02040503050406030204" pitchFamily="18" charset="0"/>
                        </a:rPr>
                        <m:t>𝜆</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400" i="1">
                          <a:solidFill>
                            <a:schemeClr val="tx1">
                              <a:lumMod val="75000"/>
                              <a:lumOff val="25000"/>
                            </a:schemeClr>
                          </a:solidFill>
                          <a:latin typeface="Cambria Math" panose="02040503050406030204" pitchFamily="18" charset="0"/>
                        </a:rPr>
                        <m:t>𝑑𝑙𝑜𝑔</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e>
                      </m:d>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𝑑𝑡</m:t>
                      </m:r>
                    </m:oMath>
                  </m:oMathPara>
                </a14:m>
                <a:endParaRPr lang="en-US" sz="2400" dirty="0">
                  <a:solidFill>
                    <a:schemeClr val="tx1">
                      <a:lumMod val="75000"/>
                      <a:lumOff val="25000"/>
                    </a:schemeClr>
                  </a:solidFill>
                </a:endParaRPr>
              </a:p>
              <a:p>
                <a:endParaRPr lang="en-US" sz="2400" dirty="0">
                  <a:solidFill>
                    <a:schemeClr val="tx1">
                      <a:lumMod val="75000"/>
                      <a:lumOff val="25000"/>
                    </a:schemeClr>
                  </a:solidFill>
                </a:endParaRPr>
              </a:p>
              <a:p>
                <a:endParaRPr lang="en-US" sz="2400" dirty="0">
                  <a:solidFill>
                    <a:schemeClr val="tx1">
                      <a:lumMod val="75000"/>
                      <a:lumOff val="25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031875" y="2892317"/>
                <a:ext cx="3202800" cy="364247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572625" y="2922462"/>
                <a:ext cx="3242491" cy="1946110"/>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func>
                        <m:funcPr>
                          <m:ctrlPr>
                            <a:rPr lang="en-US" sz="2400" i="1" smtClean="0">
                              <a:solidFill>
                                <a:schemeClr val="tx1">
                                  <a:lumMod val="75000"/>
                                  <a:lumOff val="25000"/>
                                </a:schemeClr>
                              </a:solidFill>
                              <a:latin typeface="Cambria Math" panose="02040503050406030204" pitchFamily="18" charset="0"/>
                            </a:rPr>
                          </m:ctrlPr>
                        </m:funcPr>
                        <m:fName>
                          <m:r>
                            <m:rPr>
                              <m:sty m:val="p"/>
                            </m:rPr>
                            <a:rPr lang="en-US" sz="2400">
                              <a:solidFill>
                                <a:schemeClr val="tx1">
                                  <a:lumMod val="75000"/>
                                  <a:lumOff val="25000"/>
                                </a:schemeClr>
                              </a:solidFill>
                              <a:latin typeface="Cambria Math" panose="02040503050406030204" pitchFamily="18" charset="0"/>
                            </a:rPr>
                            <m:t>log</m:t>
                          </m:r>
                        </m:fName>
                        <m:e>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e>
                          </m:d>
                        </m:e>
                      </m:func>
                      <m:r>
                        <a:rPr lang="en-US" sz="2400" i="1">
                          <a:solidFill>
                            <a:schemeClr val="tx1">
                              <a:lumMod val="75000"/>
                              <a:lumOff val="25000"/>
                            </a:schemeClr>
                          </a:solidFill>
                          <a:latin typeface="Cambria Math" panose="02040503050406030204" pitchFamily="18" charset="0"/>
                        </a:rPr>
                        <m:t>= </m:t>
                      </m:r>
                      <m:r>
                        <a:rPr lang="en-US" sz="2400" i="1">
                          <a:solidFill>
                            <a:schemeClr val="tx1">
                              <a:lumMod val="75000"/>
                              <a:lumOff val="25000"/>
                            </a:schemeClr>
                          </a:solidFill>
                          <a:latin typeface="Cambria Math" panose="02040503050406030204" pitchFamily="18" charset="0"/>
                        </a:rPr>
                        <m:t>𝑎</m:t>
                      </m:r>
                      <m:r>
                        <a:rPr lang="en-US" sz="2400" i="1">
                          <a:solidFill>
                            <a:schemeClr val="tx1">
                              <a:lumMod val="75000"/>
                              <a:lumOff val="25000"/>
                            </a:schemeClr>
                          </a:solidFill>
                          <a:latin typeface="Cambria Math" panose="02040503050406030204" pitchFamily="18" charset="0"/>
                        </a:rPr>
                        <m:t>− </m:t>
                      </m:r>
                      <m:r>
                        <a:rPr lang="en-US" sz="2400" i="1" smtClean="0">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400" i="1">
                          <a:solidFill>
                            <a:schemeClr val="tx1">
                              <a:lumMod val="75000"/>
                              <a:lumOff val="25000"/>
                            </a:schemeClr>
                          </a:solidFill>
                          <a:latin typeface="Cambria Math" panose="02040503050406030204" pitchFamily="18" charset="0"/>
                        </a:rPr>
                        <m:t>1−</m:t>
                      </m:r>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 </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𝑎</m:t>
                          </m:r>
                        </m:e>
                        <m:sup>
                          <m:r>
                            <a:rPr lang="en-US" sz="2400" i="1">
                              <a:solidFill>
                                <a:schemeClr val="tx1">
                                  <a:lumMod val="75000"/>
                                  <a:lumOff val="25000"/>
                                </a:schemeClr>
                              </a:solidFill>
                              <a:latin typeface="Cambria Math" panose="02040503050406030204" pitchFamily="18" charset="0"/>
                            </a:rPr>
                            <m:t>∗</m:t>
                          </m:r>
                        </m:sup>
                      </m:sSup>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sup>
                      </m:sSup>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 1−</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𝑎</m:t>
                          </m:r>
                        </m:e>
                        <m:sup>
                          <m:r>
                            <a:rPr lang="en-US" sz="2400" i="1">
                              <a:solidFill>
                                <a:schemeClr val="tx1">
                                  <a:lumMod val="75000"/>
                                  <a:lumOff val="25000"/>
                                </a:schemeClr>
                              </a:solidFill>
                              <a:latin typeface="Cambria Math" panose="02040503050406030204" pitchFamily="18" charset="0"/>
                            </a:rPr>
                            <m:t>∗</m:t>
                          </m:r>
                        </m:sup>
                      </m:sSup>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sup>
                      </m:sSup>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0</m:t>
                          </m:r>
                        </m:e>
                      </m:d>
                      <m:r>
                        <a:rPr lang="en-US" sz="2400" i="1">
                          <a:solidFill>
                            <a:schemeClr val="tx1">
                              <a:lumMod val="75000"/>
                              <a:lumOff val="25000"/>
                            </a:schemeClr>
                          </a:solidFill>
                          <a:latin typeface="Cambria Math" panose="02040503050406030204" pitchFamily="18" charset="0"/>
                        </a:rPr>
                        <m:t>= 0 ⇒</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𝑎</m:t>
                          </m:r>
                        </m:e>
                        <m:sup>
                          <m:r>
                            <a:rPr lang="en-US" sz="2400" i="1">
                              <a:solidFill>
                                <a:schemeClr val="tx1">
                                  <a:lumMod val="75000"/>
                                  <a:lumOff val="25000"/>
                                </a:schemeClr>
                              </a:solidFill>
                              <a:latin typeface="Cambria Math" panose="02040503050406030204" pitchFamily="18" charset="0"/>
                            </a:rPr>
                            <m:t>∗</m:t>
                          </m:r>
                        </m:sup>
                      </m:sSup>
                      <m:r>
                        <a:rPr lang="en-US" sz="2400" i="1">
                          <a:solidFill>
                            <a:schemeClr val="tx1">
                              <a:lumMod val="75000"/>
                              <a:lumOff val="25000"/>
                            </a:schemeClr>
                          </a:solidFill>
                          <a:latin typeface="Cambria Math" panose="02040503050406030204" pitchFamily="18" charset="0"/>
                        </a:rPr>
                        <m:t>=1</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 1−</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sup>
                      </m:sSup>
                    </m:oMath>
                  </m:oMathPara>
                </a14:m>
                <a:endParaRPr lang="en-US" sz="2400" dirty="0">
                  <a:solidFill>
                    <a:schemeClr val="tx1">
                      <a:lumMod val="75000"/>
                      <a:lumOff val="25000"/>
                    </a:schemeClr>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572625" y="2922462"/>
                <a:ext cx="3242491" cy="1946110"/>
              </a:xfrm>
              <a:prstGeom prst="rect">
                <a:avLst/>
              </a:prstGeom>
              <a:blipFill rotWithShape="0">
                <a:blip r:embed="rId7"/>
                <a:stretch>
                  <a:fillRect l="-3195"/>
                </a:stretch>
              </a:blipFill>
            </p:spPr>
            <p:txBody>
              <a:bodyPr/>
              <a:lstStyle/>
              <a:p>
                <a:r>
                  <a:rPr lang="en-US">
                    <a:noFill/>
                  </a:rPr>
                  <a:t> </a:t>
                </a:r>
              </a:p>
            </p:txBody>
          </p:sp>
        </mc:Fallback>
      </mc:AlternateContent>
    </p:spTree>
    <p:extLst>
      <p:ext uri="{BB962C8B-B14F-4D97-AF65-F5344CB8AC3E}">
        <p14:creationId xmlns:p14="http://schemas.microsoft.com/office/powerpoint/2010/main" val="199360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88360"/>
            <a:ext cx="7345362" cy="795648"/>
          </a:xfrm>
        </p:spPr>
        <p:txBody>
          <a:bodyPr>
            <a:normAutofit/>
          </a:bodyPr>
          <a:lstStyle/>
          <a:p>
            <a:pPr algn="l"/>
            <a:r>
              <a:rPr lang="en-US" sz="3000" dirty="0" smtClean="0"/>
              <a:t>Case B</a:t>
            </a:r>
            <a:endParaRPr lang="en-US" sz="3000" dirty="0"/>
          </a:p>
        </p:txBody>
      </p:sp>
      <p:sp>
        <p:nvSpPr>
          <p:cNvPr id="3" name="TextBox 2"/>
          <p:cNvSpPr txBox="1"/>
          <p:nvPr/>
        </p:nvSpPr>
        <p:spPr>
          <a:xfrm>
            <a:off x="766440" y="1804842"/>
            <a:ext cx="8036325" cy="1569660"/>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No vesting period, and the option is exercised when the employee leaves the company or is fired</a:t>
            </a:r>
          </a:p>
          <a:p>
            <a:pPr marL="285750" indent="-285750">
              <a:buFont typeface="Arial"/>
              <a:buChar char="•"/>
            </a:pPr>
            <a:r>
              <a:rPr lang="en-US" sz="2400" dirty="0" smtClean="0">
                <a:solidFill>
                  <a:schemeClr val="tx1">
                    <a:lumMod val="75000"/>
                    <a:lumOff val="25000"/>
                  </a:schemeClr>
                </a:solidFill>
              </a:rPr>
              <a:t>Conditional distribution of the exercise time is </a:t>
            </a:r>
          </a:p>
          <a:p>
            <a:r>
              <a:rPr lang="en-US" sz="2400" dirty="0">
                <a:solidFill>
                  <a:schemeClr val="tx1">
                    <a:lumMod val="75000"/>
                    <a:lumOff val="25000"/>
                  </a:schemeClr>
                </a:solidFill>
              </a:rPr>
              <a:t> </a:t>
            </a:r>
            <a:r>
              <a:rPr lang="en-US" sz="2400" dirty="0" smtClean="0">
                <a:solidFill>
                  <a:schemeClr val="tx1">
                    <a:lumMod val="75000"/>
                    <a:lumOff val="25000"/>
                  </a:schemeClr>
                </a:solidFill>
              </a:rPr>
              <a:t>  </a:t>
            </a:r>
          </a:p>
        </p:txBody>
      </p:sp>
      <p:sp>
        <p:nvSpPr>
          <p:cNvPr id="8" name="TextBox 7"/>
          <p:cNvSpPr txBox="1"/>
          <p:nvPr/>
        </p:nvSpPr>
        <p:spPr>
          <a:xfrm>
            <a:off x="760099" y="3963012"/>
            <a:ext cx="8036325" cy="830997"/>
          </a:xfrm>
          <a:prstGeom prst="rect">
            <a:avLst/>
          </a:prstGeom>
          <a:noFill/>
        </p:spPr>
        <p:txBody>
          <a:bodyPr wrap="square" rtlCol="0">
            <a:spAutoFit/>
          </a:bodyPr>
          <a:lstStyle/>
          <a:p>
            <a:pPr marL="285750" indent="-285750">
              <a:buFont typeface="Arial"/>
              <a:buChar char="•"/>
            </a:pPr>
            <a:r>
              <a:rPr lang="en-US" sz="2400" dirty="0" smtClean="0">
                <a:solidFill>
                  <a:schemeClr val="tx1">
                    <a:lumMod val="75000"/>
                    <a:lumOff val="25000"/>
                  </a:schemeClr>
                </a:solidFill>
              </a:rPr>
              <a:t>The option price is equal to </a:t>
            </a:r>
          </a:p>
          <a:p>
            <a:r>
              <a:rPr lang="en-US" sz="2400" dirty="0" smtClean="0">
                <a:solidFill>
                  <a:schemeClr val="tx1">
                    <a:lumMod val="75000"/>
                    <a:lumOff val="25000"/>
                  </a:schemeClr>
                </a:solidFill>
              </a:rPr>
              <a:t>   </a:t>
            </a:r>
            <a:r>
              <a:rPr lang="en-US" sz="2400" i="1" dirty="0" smtClean="0">
                <a:solidFill>
                  <a:schemeClr val="tx1">
                    <a:lumMod val="75000"/>
                    <a:lumOff val="25000"/>
                  </a:schemeClr>
                </a:solidFill>
              </a:rPr>
              <a:t> </a:t>
            </a:r>
            <a:r>
              <a:rPr lang="en-US" sz="2400" dirty="0" smtClean="0">
                <a:solidFill>
                  <a:schemeClr val="tx1">
                    <a:lumMod val="75000"/>
                    <a:lumOff val="25000"/>
                  </a:schemeClr>
                </a:solidFill>
              </a:rPr>
              <a:t> </a:t>
            </a:r>
          </a:p>
        </p:txBody>
      </p:sp>
      <mc:AlternateContent xmlns:mc="http://schemas.openxmlformats.org/markup-compatibility/2006" xmlns:a14="http://schemas.microsoft.com/office/drawing/2010/main">
        <mc:Choice Requires="a14">
          <p:sp>
            <p:nvSpPr>
              <p:cNvPr id="4" name="TextBox 3"/>
              <p:cNvSpPr txBox="1"/>
              <p:nvPr/>
            </p:nvSpPr>
            <p:spPr>
              <a:xfrm>
                <a:off x="1140254" y="2984360"/>
                <a:ext cx="5226687" cy="773289"/>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en-US" sz="2400" i="1" smtClean="0">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 1−</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  </m:t>
                          </m:r>
                        </m:sup>
                      </m:sSup>
                      <m:r>
                        <m:rPr>
                          <m:nor/>
                        </m:rPr>
                        <a:rPr lang="en-US" sz="2400">
                          <a:solidFill>
                            <a:schemeClr val="tx1">
                              <a:lumMod val="75000"/>
                              <a:lumOff val="25000"/>
                            </a:schemeClr>
                          </a:solidFill>
                        </a:rPr>
                        <m:t> </m:t>
                      </m:r>
                      <m:r>
                        <m:rPr>
                          <m:nor/>
                        </m:rPr>
                        <a:rPr lang="en-US" sz="2400">
                          <a:solidFill>
                            <a:schemeClr val="tx1">
                              <a:lumMod val="75000"/>
                              <a:lumOff val="25000"/>
                            </a:schemeClr>
                          </a:solidFill>
                        </a:rPr>
                        <m:t>Probability</m:t>
                      </m:r>
                      <m:r>
                        <m:rPr>
                          <m:nor/>
                        </m:rPr>
                        <a:rPr lang="en-US" sz="2400">
                          <a:solidFill>
                            <a:schemeClr val="tx1">
                              <a:lumMod val="75000"/>
                              <a:lumOff val="25000"/>
                            </a:schemeClr>
                          </a:solidFill>
                        </a:rPr>
                        <m:t> </m:t>
                      </m:r>
                      <m:r>
                        <m:rPr>
                          <m:nor/>
                        </m:rPr>
                        <a:rPr lang="en-US" sz="2400">
                          <a:solidFill>
                            <a:schemeClr val="tx1">
                              <a:lumMod val="75000"/>
                              <a:lumOff val="25000"/>
                            </a:schemeClr>
                          </a:solidFill>
                        </a:rPr>
                        <m:t>of</m:t>
                      </m:r>
                      <m:r>
                        <m:rPr>
                          <m:nor/>
                        </m:rPr>
                        <a:rPr lang="en-US" sz="2400">
                          <a:solidFill>
                            <a:schemeClr val="tx1">
                              <a:lumMod val="75000"/>
                              <a:lumOff val="25000"/>
                            </a:schemeClr>
                          </a:solidFill>
                        </a:rPr>
                        <m:t> </m:t>
                      </m:r>
                      <m:r>
                        <m:rPr>
                          <m:nor/>
                        </m:rPr>
                        <a:rPr lang="en-US" sz="2400" b="0" i="0" smtClean="0">
                          <a:solidFill>
                            <a:schemeClr val="tx1">
                              <a:lumMod val="75000"/>
                              <a:lumOff val="25000"/>
                            </a:schemeClr>
                          </a:solidFill>
                        </a:rPr>
                        <m:t>exit</m:t>
                      </m:r>
                      <m:r>
                        <m:rPr>
                          <m:nor/>
                        </m:rPr>
                        <a:rPr lang="en-US" sz="2400">
                          <a:solidFill>
                            <a:schemeClr val="tx1">
                              <a:lumMod val="75000"/>
                              <a:lumOff val="25000"/>
                            </a:schemeClr>
                          </a:solidFill>
                        </a:rPr>
                        <m:t> </m:t>
                      </m:r>
                    </m:oMath>
                  </m:oMathPara>
                </a14:m>
                <a:endParaRPr lang="en-US" sz="2400" dirty="0">
                  <a:solidFill>
                    <a:schemeClr val="tx1">
                      <a:lumMod val="75000"/>
                      <a:lumOff val="25000"/>
                    </a:schemeClr>
                  </a:solidFill>
                </a:endParaRPr>
              </a:p>
              <a:p>
                <a:pPr/>
                <a14:m>
                  <m:oMathPara xmlns:m="http://schemas.openxmlformats.org/officeDocument/2006/math">
                    <m:oMathParaPr>
                      <m:jc m:val="left"/>
                    </m:oMathParaPr>
                    <m:oMath xmlns:m="http://schemas.openxmlformats.org/officeDocument/2006/math">
                      <m:sSup>
                        <m:sSupPr>
                          <m:ctrlPr>
                            <a:rPr lang="en-US" sz="2400" i="1">
                              <a:solidFill>
                                <a:schemeClr val="tx1">
                                  <a:lumMod val="75000"/>
                                  <a:lumOff val="25000"/>
                                </a:schemeClr>
                              </a:solidFill>
                              <a:latin typeface="Cambria Math" panose="02040503050406030204" pitchFamily="18" charset="0"/>
                            </a:rPr>
                          </m:ctrlPr>
                        </m:sSupPr>
                        <m:e>
                          <m:r>
                            <a:rPr lang="en-US" sz="2400" b="0" i="1" smtClean="0">
                              <a:solidFill>
                                <a:schemeClr val="tx1">
                                  <a:lumMod val="75000"/>
                                  <a:lumOff val="25000"/>
                                </a:schemeClr>
                              </a:solidFill>
                              <a:latin typeface="Cambria Math" panose="02040503050406030204" pitchFamily="18" charset="0"/>
                            </a:rPr>
                            <m:t>1 −</m:t>
                          </m:r>
                          <m:r>
                            <a:rPr lang="en-US" sz="2400" i="1">
                              <a:solidFill>
                                <a:schemeClr val="tx1">
                                  <a:lumMod val="75000"/>
                                  <a:lumOff val="25000"/>
                                </a:schemeClr>
                              </a:solidFill>
                              <a:latin typeface="Cambria Math" panose="02040503050406030204" pitchFamily="18" charset="0"/>
                            </a:rPr>
                            <m:t>𝐹</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𝑡</m:t>
                              </m:r>
                            </m:e>
                          </m:d>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𝑡</m:t>
                          </m:r>
                          <m:r>
                            <a:rPr lang="en-US" sz="2400" i="1">
                              <a:solidFill>
                                <a:schemeClr val="tx1">
                                  <a:lumMod val="75000"/>
                                  <a:lumOff val="25000"/>
                                </a:schemeClr>
                              </a:solidFill>
                              <a:latin typeface="Cambria Math" panose="02040503050406030204" pitchFamily="18" charset="0"/>
                            </a:rPr>
                            <m:t>  </m:t>
                          </m:r>
                        </m:sup>
                      </m:sSup>
                      <m:r>
                        <m:rPr>
                          <m:nor/>
                        </m:rPr>
                        <a:rPr lang="en-US" sz="2400">
                          <a:solidFill>
                            <a:schemeClr val="tx1">
                              <a:lumMod val="75000"/>
                              <a:lumOff val="25000"/>
                            </a:schemeClr>
                          </a:solidFill>
                        </a:rPr>
                        <m:t>Probability</m:t>
                      </m:r>
                      <m:r>
                        <m:rPr>
                          <m:nor/>
                        </m:rPr>
                        <a:rPr lang="en-US" sz="2400">
                          <a:solidFill>
                            <a:schemeClr val="tx1">
                              <a:lumMod val="75000"/>
                              <a:lumOff val="25000"/>
                            </a:schemeClr>
                          </a:solidFill>
                        </a:rPr>
                        <m:t> </m:t>
                      </m:r>
                      <m:r>
                        <m:rPr>
                          <m:nor/>
                        </m:rPr>
                        <a:rPr lang="en-US" sz="2400">
                          <a:solidFill>
                            <a:schemeClr val="tx1">
                              <a:lumMod val="75000"/>
                              <a:lumOff val="25000"/>
                            </a:schemeClr>
                          </a:solidFill>
                        </a:rPr>
                        <m:t>of</m:t>
                      </m:r>
                      <m:r>
                        <m:rPr>
                          <m:nor/>
                        </m:rPr>
                        <a:rPr lang="en-US" sz="2400">
                          <a:solidFill>
                            <a:schemeClr val="tx1">
                              <a:lumMod val="75000"/>
                              <a:lumOff val="25000"/>
                            </a:schemeClr>
                          </a:solidFill>
                        </a:rPr>
                        <m:t> </m:t>
                      </m:r>
                      <m:r>
                        <m:rPr>
                          <m:nor/>
                        </m:rPr>
                        <a:rPr lang="en-US" sz="2400" b="0" i="0" smtClean="0">
                          <a:solidFill>
                            <a:schemeClr val="tx1">
                              <a:lumMod val="75000"/>
                              <a:lumOff val="25000"/>
                            </a:schemeClr>
                          </a:solidFill>
                        </a:rPr>
                        <m:t>survival</m:t>
                      </m:r>
                    </m:oMath>
                  </m:oMathPara>
                </a14:m>
                <a:endParaRPr lang="en-US" sz="2400" dirty="0">
                  <a:solidFill>
                    <a:schemeClr val="tx1">
                      <a:lumMod val="75000"/>
                      <a:lumOff val="25000"/>
                    </a:schemeClr>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140254" y="2984360"/>
                <a:ext cx="5226687" cy="77328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140254" y="4517010"/>
                <a:ext cx="6437468" cy="8374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tx1">
                              <a:lumMod val="75000"/>
                              <a:lumOff val="25000"/>
                            </a:schemeClr>
                          </a:solidFill>
                          <a:latin typeface="Cambria Math" panose="02040503050406030204" pitchFamily="18" charset="0"/>
                        </a:rPr>
                        <m:t>𝐸</m:t>
                      </m:r>
                      <m:r>
                        <a:rPr lang="en-US" sz="2400" i="1" smtClean="0">
                          <a:solidFill>
                            <a:schemeClr val="tx1">
                              <a:lumMod val="75000"/>
                              <a:lumOff val="25000"/>
                            </a:schemeClr>
                          </a:solidFill>
                          <a:latin typeface="Cambria Math" panose="02040503050406030204" pitchFamily="18" charset="0"/>
                        </a:rPr>
                        <m:t>[</m:t>
                      </m:r>
                      <m:nary>
                        <m:naryPr>
                          <m:limLoc m:val="subSup"/>
                          <m:ctrlPr>
                            <a:rPr lang="en-US" sz="2400" i="1">
                              <a:solidFill>
                                <a:schemeClr val="tx1">
                                  <a:lumMod val="75000"/>
                                  <a:lumOff val="25000"/>
                                </a:schemeClr>
                              </a:solidFill>
                              <a:latin typeface="Cambria Math" panose="02040503050406030204" pitchFamily="18" charset="0"/>
                            </a:rPr>
                          </m:ctrlPr>
                        </m:naryPr>
                        <m:sub>
                          <m:r>
                            <a:rPr lang="en-US" sz="2400" i="1">
                              <a:solidFill>
                                <a:schemeClr val="tx1">
                                  <a:lumMod val="75000"/>
                                  <a:lumOff val="25000"/>
                                </a:schemeClr>
                              </a:solidFill>
                              <a:latin typeface="Cambria Math" panose="02040503050406030204" pitchFamily="18" charset="0"/>
                            </a:rPr>
                            <m:t>0</m:t>
                          </m:r>
                        </m:sub>
                        <m:sup>
                          <m:r>
                            <a:rPr lang="en-US" sz="2400" i="1">
                              <a:solidFill>
                                <a:schemeClr val="tx1">
                                  <a:lumMod val="75000"/>
                                  <a:lumOff val="25000"/>
                                </a:schemeClr>
                              </a:solidFill>
                              <a:latin typeface="Cambria Math" panose="02040503050406030204" pitchFamily="18" charset="0"/>
                            </a:rPr>
                            <m:t>𝑇</m:t>
                          </m:r>
                        </m:sup>
                        <m:e>
                          <m:r>
                            <a:rPr lang="en-US" sz="2400" i="1">
                              <a:solidFill>
                                <a:schemeClr val="tx1">
                                  <a:lumMod val="75000"/>
                                  <a:lumOff val="25000"/>
                                </a:schemeClr>
                              </a:solidFill>
                              <a:latin typeface="Cambria Math" panose="02040503050406030204" pitchFamily="18" charset="0"/>
                            </a:rPr>
                            <m:t>𝜆</m:t>
                          </m:r>
                          <m:r>
                            <a:rPr lang="en-US" sz="2400" i="1">
                              <a:solidFill>
                                <a:schemeClr val="tx1">
                                  <a:lumMod val="75000"/>
                                  <a:lumOff val="25000"/>
                                </a:schemeClr>
                              </a:solidFill>
                              <a:latin typeface="Cambria Math" panose="02040503050406030204" pitchFamily="18" charset="0"/>
                            </a:rPr>
                            <m:t>(</m:t>
                          </m:r>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𝑠</m:t>
                              </m:r>
                            </m:e>
                            <m:sub>
                              <m:r>
                                <a:rPr lang="en-US" sz="2400" i="1">
                                  <a:solidFill>
                                    <a:schemeClr val="tx1">
                                      <a:lumMod val="75000"/>
                                      <a:lumOff val="25000"/>
                                    </a:schemeClr>
                                  </a:solidFill>
                                  <a:latin typeface="Cambria Math" panose="02040503050406030204" pitchFamily="18" charset="0"/>
                                </a:rPr>
                                <m:t>𝑡</m:t>
                              </m:r>
                            </m:sub>
                          </m:sSub>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𝐾</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m:t>
                              </m:r>
                            </m:e>
                            <m:sup>
                              <m:r>
                                <a:rPr lang="en-US" sz="2400" i="1">
                                  <a:solidFill>
                                    <a:schemeClr val="tx1">
                                      <a:lumMod val="75000"/>
                                      <a:lumOff val="25000"/>
                                    </a:schemeClr>
                                  </a:solidFill>
                                  <a:latin typeface="Cambria Math" panose="02040503050406030204" pitchFamily="18" charset="0"/>
                                </a:rPr>
                                <m:t>+</m:t>
                              </m:r>
                            </m:sup>
                          </m:sSup>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𝑟</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e>
                              </m:d>
                              <m:r>
                                <a:rPr lang="en-US" sz="2400" i="1">
                                  <a:solidFill>
                                    <a:schemeClr val="tx1">
                                      <a:lumMod val="75000"/>
                                      <a:lumOff val="25000"/>
                                    </a:schemeClr>
                                  </a:solidFill>
                                  <a:latin typeface="Cambria Math" panose="02040503050406030204" pitchFamily="18" charset="0"/>
                                </a:rPr>
                                <m:t>𝑡</m:t>
                              </m:r>
                            </m:sup>
                          </m:sSup>
                          <m:r>
                            <a:rPr lang="en-US" sz="2400" i="1">
                              <a:solidFill>
                                <a:schemeClr val="tx1">
                                  <a:lumMod val="75000"/>
                                  <a:lumOff val="25000"/>
                                </a:schemeClr>
                              </a:solidFill>
                              <a:latin typeface="Cambria Math" panose="02040503050406030204" pitchFamily="18" charset="0"/>
                            </a:rPr>
                            <m:t>𝑑𝑡</m:t>
                          </m:r>
                          <m:r>
                            <a:rPr lang="en-US" sz="2400" i="1">
                              <a:solidFill>
                                <a:schemeClr val="tx1">
                                  <a:lumMod val="75000"/>
                                  <a:lumOff val="25000"/>
                                </a:schemeClr>
                              </a:solidFill>
                              <a:latin typeface="Cambria Math" panose="02040503050406030204" pitchFamily="18" charset="0"/>
                            </a:rPr>
                            <m:t>+ (</m:t>
                          </m:r>
                          <m:sSub>
                            <m:sSubPr>
                              <m:ctrlPr>
                                <a:rPr lang="en-US" sz="2400" i="1">
                                  <a:solidFill>
                                    <a:schemeClr val="tx1">
                                      <a:lumMod val="75000"/>
                                      <a:lumOff val="25000"/>
                                    </a:schemeClr>
                                  </a:solidFill>
                                  <a:latin typeface="Cambria Math" panose="02040503050406030204" pitchFamily="18" charset="0"/>
                                </a:rPr>
                              </m:ctrlPr>
                            </m:sSubPr>
                            <m:e>
                              <m:r>
                                <a:rPr lang="en-US" sz="2400" i="1">
                                  <a:solidFill>
                                    <a:schemeClr val="tx1">
                                      <a:lumMod val="75000"/>
                                      <a:lumOff val="25000"/>
                                    </a:schemeClr>
                                  </a:solidFill>
                                  <a:latin typeface="Cambria Math" panose="02040503050406030204" pitchFamily="18" charset="0"/>
                                </a:rPr>
                                <m:t>𝑆</m:t>
                              </m:r>
                            </m:e>
                            <m:sub>
                              <m:r>
                                <a:rPr lang="en-US" sz="2400" i="1">
                                  <a:solidFill>
                                    <a:schemeClr val="tx1">
                                      <a:lumMod val="75000"/>
                                      <a:lumOff val="25000"/>
                                    </a:schemeClr>
                                  </a:solidFill>
                                  <a:latin typeface="Cambria Math" panose="02040503050406030204" pitchFamily="18" charset="0"/>
                                </a:rPr>
                                <m:t>𝑇</m:t>
                              </m:r>
                            </m:sub>
                          </m:sSub>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𝐾</m:t>
                          </m:r>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m:t>
                              </m:r>
                            </m:e>
                            <m:sup>
                              <m:r>
                                <a:rPr lang="en-US" sz="2400" i="1">
                                  <a:solidFill>
                                    <a:schemeClr val="tx1">
                                      <a:lumMod val="75000"/>
                                      <a:lumOff val="25000"/>
                                    </a:schemeClr>
                                  </a:solidFill>
                                  <a:latin typeface="Cambria Math" panose="02040503050406030204" pitchFamily="18" charset="0"/>
                                </a:rPr>
                                <m:t>+</m:t>
                              </m:r>
                            </m:sup>
                          </m:sSup>
                        </m:e>
                      </m:nary>
                      <m:sSup>
                        <m:sSupPr>
                          <m:ctrlPr>
                            <a:rPr lang="en-US" sz="2400" i="1">
                              <a:solidFill>
                                <a:schemeClr val="tx1">
                                  <a:lumMod val="75000"/>
                                  <a:lumOff val="25000"/>
                                </a:schemeClr>
                              </a:solidFill>
                              <a:latin typeface="Cambria Math" panose="02040503050406030204" pitchFamily="18" charset="0"/>
                            </a:rPr>
                          </m:ctrlPr>
                        </m:sSupPr>
                        <m:e>
                          <m:r>
                            <a:rPr lang="en-US" sz="2400" i="1">
                              <a:solidFill>
                                <a:schemeClr val="tx1">
                                  <a:lumMod val="75000"/>
                                  <a:lumOff val="25000"/>
                                </a:schemeClr>
                              </a:solidFill>
                              <a:latin typeface="Cambria Math" panose="02040503050406030204" pitchFamily="18" charset="0"/>
                            </a:rPr>
                            <m:t>𝑒</m:t>
                          </m:r>
                        </m:e>
                        <m:sup>
                          <m:r>
                            <a:rPr lang="en-US" sz="2400" i="1">
                              <a:solidFill>
                                <a:schemeClr val="tx1">
                                  <a:lumMod val="75000"/>
                                  <a:lumOff val="25000"/>
                                </a:schemeClr>
                              </a:solidFill>
                              <a:latin typeface="Cambria Math" panose="02040503050406030204" pitchFamily="18" charset="0"/>
                            </a:rPr>
                            <m:t>−</m:t>
                          </m:r>
                          <m:d>
                            <m:dPr>
                              <m:ctrlPr>
                                <a:rPr lang="en-US" sz="2400" i="1">
                                  <a:solidFill>
                                    <a:schemeClr val="tx1">
                                      <a:lumMod val="75000"/>
                                      <a:lumOff val="25000"/>
                                    </a:schemeClr>
                                  </a:solidFill>
                                  <a:latin typeface="Cambria Math" panose="02040503050406030204" pitchFamily="18" charset="0"/>
                                </a:rPr>
                              </m:ctrlPr>
                            </m:dPr>
                            <m:e>
                              <m:r>
                                <a:rPr lang="en-US" sz="2400" i="1">
                                  <a:solidFill>
                                    <a:schemeClr val="tx1">
                                      <a:lumMod val="75000"/>
                                      <a:lumOff val="25000"/>
                                    </a:schemeClr>
                                  </a:solidFill>
                                  <a:latin typeface="Cambria Math" panose="02040503050406030204" pitchFamily="18" charset="0"/>
                                </a:rPr>
                                <m:t>𝑟</m:t>
                              </m:r>
                              <m:r>
                                <a:rPr lang="en-US" sz="2400" i="1">
                                  <a:solidFill>
                                    <a:schemeClr val="tx1">
                                      <a:lumMod val="75000"/>
                                      <a:lumOff val="25000"/>
                                    </a:schemeClr>
                                  </a:solidFill>
                                  <a:latin typeface="Cambria Math" panose="02040503050406030204" pitchFamily="18" charset="0"/>
                                </a:rPr>
                                <m:t>+</m:t>
                              </m:r>
                              <m:r>
                                <a:rPr lang="en-US" sz="2400" i="1">
                                  <a:solidFill>
                                    <a:schemeClr val="tx1">
                                      <a:lumMod val="75000"/>
                                      <a:lumOff val="25000"/>
                                    </a:schemeClr>
                                  </a:solidFill>
                                  <a:latin typeface="Cambria Math" panose="02040503050406030204" pitchFamily="18" charset="0"/>
                                </a:rPr>
                                <m:t>𝜆</m:t>
                              </m:r>
                            </m:e>
                          </m:d>
                          <m:r>
                            <a:rPr lang="en-US" sz="2400" i="1">
                              <a:solidFill>
                                <a:schemeClr val="tx1">
                                  <a:lumMod val="75000"/>
                                  <a:lumOff val="25000"/>
                                </a:schemeClr>
                              </a:solidFill>
                              <a:latin typeface="Cambria Math" panose="02040503050406030204" pitchFamily="18" charset="0"/>
                            </a:rPr>
                            <m:t>𝑇</m:t>
                          </m:r>
                        </m:sup>
                      </m:sSup>
                    </m:oMath>
                  </m:oMathPara>
                </a14:m>
                <a:endParaRPr lang="en-US" sz="2400" dirty="0">
                  <a:solidFill>
                    <a:schemeClr val="tx1">
                      <a:lumMod val="75000"/>
                      <a:lumOff val="25000"/>
                    </a:schemeClr>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140254" y="4517010"/>
                <a:ext cx="6437468" cy="837473"/>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88436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3741</TotalTime>
  <Words>2306</Words>
  <Application>Microsoft Office PowerPoint</Application>
  <PresentationFormat>On-screen Show (4:3)</PresentationFormat>
  <Paragraphs>167</Paragraphs>
  <Slides>19</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Mangal</vt:lpstr>
      <vt:lpstr>宋体</vt:lpstr>
      <vt:lpstr>Arial</vt:lpstr>
      <vt:lpstr>Brush Script MT</vt:lpstr>
      <vt:lpstr>Calibri</vt:lpstr>
      <vt:lpstr>Calisto MT</vt:lpstr>
      <vt:lpstr>Cambria Math</vt:lpstr>
      <vt:lpstr>Capital</vt:lpstr>
      <vt:lpstr>Document</vt:lpstr>
      <vt:lpstr>Analytic Pricing of Employee Stock Options</vt:lpstr>
      <vt:lpstr>Employee Stock Options (ESOs)</vt:lpstr>
      <vt:lpstr>Standard Setting</vt:lpstr>
      <vt:lpstr>Fair Value Criterion of SAB 107</vt:lpstr>
      <vt:lpstr>Characteristics of the Stock Options </vt:lpstr>
      <vt:lpstr>Pricing Model</vt:lpstr>
      <vt:lpstr>Case A</vt:lpstr>
      <vt:lpstr>Case B</vt:lpstr>
      <vt:lpstr>Case B</vt:lpstr>
      <vt:lpstr>Case C</vt:lpstr>
      <vt:lpstr>Case D</vt:lpstr>
      <vt:lpstr>PowerPoint Presentation</vt:lpstr>
      <vt:lpstr>PowerPoint Presentation</vt:lpstr>
      <vt:lpstr>Expiration of ESO – the probable scenarios</vt:lpstr>
      <vt:lpstr>Comparison with the binomial tree method </vt:lpstr>
      <vt:lpstr>Comparison with the binomial tree method </vt:lpstr>
      <vt:lpstr>Price of ESOs for different parameter values </vt:lpstr>
      <vt:lpstr>Case Study</vt:lpstr>
      <vt:lpstr>Conclusion and Some Opinions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 Pricing of Employee Stock Option</dc:title>
  <dc:creator>apple</dc:creator>
  <cp:lastModifiedBy>Li, Chongyu</cp:lastModifiedBy>
  <cp:revision>107</cp:revision>
  <dcterms:created xsi:type="dcterms:W3CDTF">2017-09-23T01:26:38Z</dcterms:created>
  <dcterms:modified xsi:type="dcterms:W3CDTF">2017-09-28T20:10:57Z</dcterms:modified>
</cp:coreProperties>
</file>